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78" r:id="rId2"/>
    <p:sldId id="277" r:id="rId3"/>
    <p:sldId id="295" r:id="rId4"/>
    <p:sldId id="286" r:id="rId5"/>
    <p:sldId id="258" r:id="rId6"/>
    <p:sldId id="279" r:id="rId7"/>
    <p:sldId id="282" r:id="rId8"/>
    <p:sldId id="287" r:id="rId9"/>
    <p:sldId id="281" r:id="rId10"/>
    <p:sldId id="283" r:id="rId11"/>
    <p:sldId id="284" r:id="rId12"/>
    <p:sldId id="296" r:id="rId13"/>
    <p:sldId id="298" r:id="rId14"/>
    <p:sldId id="299" r:id="rId15"/>
    <p:sldId id="297" r:id="rId16"/>
    <p:sldId id="300" r:id="rId17"/>
    <p:sldId id="301" r:id="rId18"/>
    <p:sldId id="302" r:id="rId19"/>
    <p:sldId id="303" r:id="rId20"/>
    <p:sldId id="304" r:id="rId21"/>
    <p:sldId id="305" r:id="rId22"/>
    <p:sldId id="306" r:id="rId23"/>
    <p:sldId id="323" r:id="rId24"/>
    <p:sldId id="307" r:id="rId25"/>
    <p:sldId id="308" r:id="rId26"/>
    <p:sldId id="309" r:id="rId27"/>
    <p:sldId id="311" r:id="rId28"/>
    <p:sldId id="312" r:id="rId29"/>
    <p:sldId id="313" r:id="rId30"/>
    <p:sldId id="314" r:id="rId31"/>
    <p:sldId id="316" r:id="rId32"/>
    <p:sldId id="324" r:id="rId33"/>
    <p:sldId id="317" r:id="rId34"/>
    <p:sldId id="318" r:id="rId35"/>
    <p:sldId id="319" r:id="rId36"/>
    <p:sldId id="320" r:id="rId37"/>
    <p:sldId id="321" r:id="rId38"/>
    <p:sldId id="322" r:id="rId39"/>
  </p:sldIdLst>
  <p:sldSz cx="9144000" cy="6858000" type="screen4x3"/>
  <p:notesSz cx="6858000" cy="91440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07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56E833-09A5-41B7-9EF4-856E278405F5}" type="datetimeFigureOut">
              <a:rPr lang="en-US" smtClean="0"/>
              <a:t>8/25/2015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26515B-7499-4882-8FCE-BB63D6BBFEDF}" type="slidenum">
              <a:rPr lang="en-US" smtClean="0"/>
              <a:t>‹#›</a:t>
            </a:fld>
            <a:endParaRPr lang="en-US"/>
          </a:p>
        </p:txBody>
      </p:sp>
    </p:spTree>
    <p:extLst>
      <p:ext uri="{BB962C8B-B14F-4D97-AF65-F5344CB8AC3E}">
        <p14:creationId xmlns:p14="http://schemas.microsoft.com/office/powerpoint/2010/main" val="3175421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
        <p:nvSpPr>
          <p:cNvPr id="4" name="Slide Number Placeholder 3"/>
          <p:cNvSpPr>
            <a:spLocks noGrp="1"/>
          </p:cNvSpPr>
          <p:nvPr>
            <p:ph type="sldNum" sz="quarter" idx="5"/>
          </p:nvPr>
        </p:nvSpPr>
        <p:spPr/>
        <p:txBody>
          <a:bodyPr/>
          <a:lstStyle/>
          <a:p>
            <a:pPr>
              <a:defRPr/>
            </a:pPr>
            <a:fld id="{E77E7F7D-DBE7-4459-A057-5FD9965EE32E}" type="slidenum">
              <a:rPr lang="en-US" smtClean="0"/>
              <a:pPr>
                <a:defRPr/>
              </a:pPr>
              <a:t>1</a:t>
            </a:fld>
            <a:endParaRPr lang="en-US"/>
          </a:p>
        </p:txBody>
      </p:sp>
    </p:spTree>
    <p:extLst>
      <p:ext uri="{BB962C8B-B14F-4D97-AF65-F5344CB8AC3E}">
        <p14:creationId xmlns:p14="http://schemas.microsoft.com/office/powerpoint/2010/main" val="2153107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
        <p:nvSpPr>
          <p:cNvPr id="4" name="Slide Number Placeholder 3"/>
          <p:cNvSpPr>
            <a:spLocks noGrp="1"/>
          </p:cNvSpPr>
          <p:nvPr>
            <p:ph type="sldNum" sz="quarter" idx="5"/>
          </p:nvPr>
        </p:nvSpPr>
        <p:spPr/>
        <p:txBody>
          <a:bodyPr/>
          <a:lstStyle/>
          <a:p>
            <a:pPr>
              <a:defRPr/>
            </a:pPr>
            <a:fld id="{E77E7F7D-DBE7-4459-A057-5FD9965EE32E}" type="slidenum">
              <a:rPr lang="en-US" smtClean="0"/>
              <a:pPr>
                <a:defRPr/>
              </a:pPr>
              <a:t>34</a:t>
            </a:fld>
            <a:endParaRPr lang="en-US"/>
          </a:p>
        </p:txBody>
      </p:sp>
    </p:spTree>
    <p:extLst>
      <p:ext uri="{BB962C8B-B14F-4D97-AF65-F5344CB8AC3E}">
        <p14:creationId xmlns:p14="http://schemas.microsoft.com/office/powerpoint/2010/main" val="886416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
        <p:nvSpPr>
          <p:cNvPr id="4" name="Slide Number Placeholder 3"/>
          <p:cNvSpPr>
            <a:spLocks noGrp="1"/>
          </p:cNvSpPr>
          <p:nvPr>
            <p:ph type="sldNum" sz="quarter" idx="5"/>
          </p:nvPr>
        </p:nvSpPr>
        <p:spPr/>
        <p:txBody>
          <a:bodyPr/>
          <a:lstStyle/>
          <a:p>
            <a:pPr>
              <a:defRPr/>
            </a:pPr>
            <a:fld id="{E77E7F7D-DBE7-4459-A057-5FD9965EE32E}" type="slidenum">
              <a:rPr lang="en-US" smtClean="0"/>
              <a:pPr>
                <a:defRPr/>
              </a:pPr>
              <a:t>4</a:t>
            </a:fld>
            <a:endParaRPr lang="en-US"/>
          </a:p>
        </p:txBody>
      </p:sp>
    </p:spTree>
    <p:extLst>
      <p:ext uri="{BB962C8B-B14F-4D97-AF65-F5344CB8AC3E}">
        <p14:creationId xmlns:p14="http://schemas.microsoft.com/office/powerpoint/2010/main" val="1848684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
        <p:nvSpPr>
          <p:cNvPr id="4" name="Slide Number Placeholder 3"/>
          <p:cNvSpPr>
            <a:spLocks noGrp="1"/>
          </p:cNvSpPr>
          <p:nvPr>
            <p:ph type="sldNum" sz="quarter" idx="5"/>
          </p:nvPr>
        </p:nvSpPr>
        <p:spPr/>
        <p:txBody>
          <a:bodyPr/>
          <a:lstStyle/>
          <a:p>
            <a:pPr>
              <a:defRPr/>
            </a:pPr>
            <a:fld id="{E77E7F7D-DBE7-4459-A057-5FD9965EE32E}" type="slidenum">
              <a:rPr lang="en-US" smtClean="0"/>
              <a:pPr>
                <a:defRPr/>
              </a:pPr>
              <a:t>8</a:t>
            </a:fld>
            <a:endParaRPr lang="en-US"/>
          </a:p>
        </p:txBody>
      </p:sp>
    </p:spTree>
    <p:extLst>
      <p:ext uri="{BB962C8B-B14F-4D97-AF65-F5344CB8AC3E}">
        <p14:creationId xmlns:p14="http://schemas.microsoft.com/office/powerpoint/2010/main" val="3597146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
        <p:nvSpPr>
          <p:cNvPr id="4" name="Slide Number Placeholder 3"/>
          <p:cNvSpPr>
            <a:spLocks noGrp="1"/>
          </p:cNvSpPr>
          <p:nvPr>
            <p:ph type="sldNum" sz="quarter" idx="5"/>
          </p:nvPr>
        </p:nvSpPr>
        <p:spPr/>
        <p:txBody>
          <a:bodyPr/>
          <a:lstStyle/>
          <a:p>
            <a:pPr>
              <a:defRPr/>
            </a:pPr>
            <a:fld id="{E77E7F7D-DBE7-4459-A057-5FD9965EE32E}" type="slidenum">
              <a:rPr lang="en-US" smtClean="0"/>
              <a:pPr>
                <a:defRPr/>
              </a:pPr>
              <a:t>12</a:t>
            </a:fld>
            <a:endParaRPr lang="en-US"/>
          </a:p>
        </p:txBody>
      </p:sp>
    </p:spTree>
    <p:extLst>
      <p:ext uri="{BB962C8B-B14F-4D97-AF65-F5344CB8AC3E}">
        <p14:creationId xmlns:p14="http://schemas.microsoft.com/office/powerpoint/2010/main" val="1933541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
        <p:nvSpPr>
          <p:cNvPr id="4" name="Slide Number Placeholder 3"/>
          <p:cNvSpPr>
            <a:spLocks noGrp="1"/>
          </p:cNvSpPr>
          <p:nvPr>
            <p:ph type="sldNum" sz="quarter" idx="5"/>
          </p:nvPr>
        </p:nvSpPr>
        <p:spPr/>
        <p:txBody>
          <a:bodyPr/>
          <a:lstStyle/>
          <a:p>
            <a:pPr>
              <a:defRPr/>
            </a:pPr>
            <a:fld id="{E77E7F7D-DBE7-4459-A057-5FD9965EE32E}" type="slidenum">
              <a:rPr lang="en-US" smtClean="0"/>
              <a:pPr>
                <a:defRPr/>
              </a:pPr>
              <a:t>16</a:t>
            </a:fld>
            <a:endParaRPr lang="en-US"/>
          </a:p>
        </p:txBody>
      </p:sp>
    </p:spTree>
    <p:extLst>
      <p:ext uri="{BB962C8B-B14F-4D97-AF65-F5344CB8AC3E}">
        <p14:creationId xmlns:p14="http://schemas.microsoft.com/office/powerpoint/2010/main" val="3651786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26515B-7499-4882-8FCE-BB63D6BBFEDF}" type="slidenum">
              <a:rPr lang="en-US" smtClean="0"/>
              <a:t>18</a:t>
            </a:fld>
            <a:endParaRPr lang="en-US"/>
          </a:p>
        </p:txBody>
      </p:sp>
    </p:spTree>
    <p:extLst>
      <p:ext uri="{BB962C8B-B14F-4D97-AF65-F5344CB8AC3E}">
        <p14:creationId xmlns:p14="http://schemas.microsoft.com/office/powerpoint/2010/main" val="4293657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
        <p:nvSpPr>
          <p:cNvPr id="4" name="Slide Number Placeholder 3"/>
          <p:cNvSpPr>
            <a:spLocks noGrp="1"/>
          </p:cNvSpPr>
          <p:nvPr>
            <p:ph type="sldNum" sz="quarter" idx="5"/>
          </p:nvPr>
        </p:nvSpPr>
        <p:spPr/>
        <p:txBody>
          <a:bodyPr/>
          <a:lstStyle/>
          <a:p>
            <a:pPr>
              <a:defRPr/>
            </a:pPr>
            <a:fld id="{E77E7F7D-DBE7-4459-A057-5FD9965EE32E}" type="slidenum">
              <a:rPr lang="en-US" smtClean="0"/>
              <a:pPr>
                <a:defRPr/>
              </a:pPr>
              <a:t>20</a:t>
            </a:fld>
            <a:endParaRPr lang="en-US"/>
          </a:p>
        </p:txBody>
      </p:sp>
    </p:spTree>
    <p:extLst>
      <p:ext uri="{BB962C8B-B14F-4D97-AF65-F5344CB8AC3E}">
        <p14:creationId xmlns:p14="http://schemas.microsoft.com/office/powerpoint/2010/main" val="1864965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
        <p:nvSpPr>
          <p:cNvPr id="4" name="Slide Number Placeholder 3"/>
          <p:cNvSpPr>
            <a:spLocks noGrp="1"/>
          </p:cNvSpPr>
          <p:nvPr>
            <p:ph type="sldNum" sz="quarter" idx="5"/>
          </p:nvPr>
        </p:nvSpPr>
        <p:spPr/>
        <p:txBody>
          <a:bodyPr/>
          <a:lstStyle/>
          <a:p>
            <a:pPr>
              <a:defRPr/>
            </a:pPr>
            <a:fld id="{E77E7F7D-DBE7-4459-A057-5FD9965EE32E}" type="slidenum">
              <a:rPr lang="en-US" smtClean="0"/>
              <a:pPr>
                <a:defRPr/>
              </a:pPr>
              <a:t>25</a:t>
            </a:fld>
            <a:endParaRPr lang="en-US"/>
          </a:p>
        </p:txBody>
      </p:sp>
    </p:spTree>
    <p:extLst>
      <p:ext uri="{BB962C8B-B14F-4D97-AF65-F5344CB8AC3E}">
        <p14:creationId xmlns:p14="http://schemas.microsoft.com/office/powerpoint/2010/main" val="4099099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
        <p:nvSpPr>
          <p:cNvPr id="4" name="Slide Number Placeholder 3"/>
          <p:cNvSpPr>
            <a:spLocks noGrp="1"/>
          </p:cNvSpPr>
          <p:nvPr>
            <p:ph type="sldNum" sz="quarter" idx="5"/>
          </p:nvPr>
        </p:nvSpPr>
        <p:spPr/>
        <p:txBody>
          <a:bodyPr/>
          <a:lstStyle/>
          <a:p>
            <a:pPr>
              <a:defRPr/>
            </a:pPr>
            <a:fld id="{E77E7F7D-DBE7-4459-A057-5FD9965EE32E}" type="slidenum">
              <a:rPr lang="en-US" smtClean="0"/>
              <a:pPr>
                <a:defRPr/>
              </a:pPr>
              <a:t>29</a:t>
            </a:fld>
            <a:endParaRPr lang="en-US"/>
          </a:p>
        </p:txBody>
      </p:sp>
    </p:spTree>
    <p:extLst>
      <p:ext uri="{BB962C8B-B14F-4D97-AF65-F5344CB8AC3E}">
        <p14:creationId xmlns:p14="http://schemas.microsoft.com/office/powerpoint/2010/main" val="3754894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8E0CBE-8BB5-4422-86BB-C72F19B0093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2679737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8E0CBE-8BB5-4422-86BB-C72F19B0093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919718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8E0CBE-8BB5-4422-86BB-C72F19B0093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152631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8E0CBE-8BB5-4422-86BB-C72F19B0093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1640348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8E0CBE-8BB5-4422-86BB-C72F19B0093C}" type="datetimeFigureOut">
              <a:rPr lang="en-US" smtClean="0"/>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634204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8E0CBE-8BB5-4422-86BB-C72F19B0093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242863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8E0CBE-8BB5-4422-86BB-C72F19B0093C}" type="datetimeFigureOut">
              <a:rPr lang="en-US" smtClean="0"/>
              <a:t>8/25/2015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170600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8E0CBE-8BB5-4422-86BB-C72F19B0093C}" type="datetimeFigureOut">
              <a:rPr lang="en-US" smtClean="0"/>
              <a:t>8/25/2015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2919832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8E0CBE-8BB5-4422-86BB-C72F19B0093C}" type="datetimeFigureOut">
              <a:rPr lang="en-US" smtClean="0"/>
              <a:t>8/25/2015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1022200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E0CBE-8BB5-4422-86BB-C72F19B0093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313165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E0CBE-8BB5-4422-86BB-C72F19B0093C}" type="datetimeFigureOut">
              <a:rPr lang="en-US" smtClean="0"/>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1BC11-112C-4BF0-B310-F8E1D707FC2D}" type="slidenum">
              <a:rPr lang="en-US" smtClean="0"/>
              <a:t>‹#›</a:t>
            </a:fld>
            <a:endParaRPr lang="en-US"/>
          </a:p>
        </p:txBody>
      </p:sp>
    </p:spTree>
    <p:extLst>
      <p:ext uri="{BB962C8B-B14F-4D97-AF65-F5344CB8AC3E}">
        <p14:creationId xmlns:p14="http://schemas.microsoft.com/office/powerpoint/2010/main" val="89423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8E0CBE-8BB5-4422-86BB-C72F19B0093C}" type="datetimeFigureOut">
              <a:rPr lang="en-US" smtClean="0"/>
              <a:t>8/25/2015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1BC11-112C-4BF0-B310-F8E1D707FC2D}" type="slidenum">
              <a:rPr lang="en-US" smtClean="0"/>
              <a:t>‹#›</a:t>
            </a:fld>
            <a:endParaRPr lang="en-US"/>
          </a:p>
        </p:txBody>
      </p:sp>
    </p:spTree>
    <p:extLst>
      <p:ext uri="{BB962C8B-B14F-4D97-AF65-F5344CB8AC3E}">
        <p14:creationId xmlns:p14="http://schemas.microsoft.com/office/powerpoint/2010/main" val="2231618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sz="quarter" idx="1"/>
          </p:nvPr>
        </p:nvSpPr>
        <p:spPr>
          <a:xfrm>
            <a:off x="0" y="3048000"/>
            <a:ext cx="8991600" cy="838200"/>
          </a:xfrm>
        </p:spPr>
        <p:txBody>
          <a:bodyPr>
            <a:noAutofit/>
          </a:bodyPr>
          <a:lstStyle/>
          <a:p>
            <a:pPr algn="ctr">
              <a:buFont typeface="Wingdings" pitchFamily="2" charset="2"/>
              <a:buNone/>
            </a:pPr>
            <a:r>
              <a:rPr lang="en-US" altLang="en-US" sz="3600" b="1" dirty="0" smtClean="0">
                <a:solidFill>
                  <a:schemeClr val="tx2"/>
                </a:solidFill>
                <a:latin typeface="Calibri" pitchFamily="34" charset="0"/>
              </a:rPr>
              <a:t>MMC 6416 ONLINE</a:t>
            </a:r>
          </a:p>
          <a:p>
            <a:pPr algn="ctr">
              <a:buFont typeface="Wingdings" pitchFamily="2" charset="2"/>
              <a:buNone/>
            </a:pPr>
            <a:r>
              <a:rPr lang="en-US" altLang="en-US" sz="3600" b="1" dirty="0" smtClean="0">
                <a:solidFill>
                  <a:schemeClr val="tx2"/>
                </a:solidFill>
                <a:latin typeface="Calibri" pitchFamily="34" charset="0"/>
              </a:rPr>
              <a:t>8-week Module Course </a:t>
            </a:r>
            <a:r>
              <a:rPr lang="en-US" altLang="en-US" sz="3600" b="1" dirty="0" smtClean="0">
                <a:solidFill>
                  <a:schemeClr val="tx2"/>
                </a:solidFill>
                <a:latin typeface="Calibri" pitchFamily="34" charset="0"/>
              </a:rPr>
              <a:t>Structure</a:t>
            </a:r>
          </a:p>
        </p:txBody>
      </p:sp>
    </p:spTree>
    <p:extLst>
      <p:ext uri="{BB962C8B-B14F-4D97-AF65-F5344CB8AC3E}">
        <p14:creationId xmlns:p14="http://schemas.microsoft.com/office/powerpoint/2010/main" val="3651743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45827" y="-37555"/>
            <a:ext cx="8162925" cy="769938"/>
          </a:xfrm>
        </p:spPr>
        <p:txBody>
          <a:bodyPr>
            <a:normAutofit/>
          </a:bodyPr>
          <a:lstStyle/>
          <a:p>
            <a:r>
              <a:rPr lang="en-US" altLang="en-US" sz="3600" b="1" dirty="0" smtClean="0">
                <a:solidFill>
                  <a:schemeClr val="tx2"/>
                </a:solidFill>
                <a:latin typeface="Calibri" pitchFamily="34" charset="0"/>
              </a:rPr>
              <a:t>Module 2</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w/o 8/31 </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9/6</a:t>
            </a:r>
          </a:p>
        </p:txBody>
      </p:sp>
      <p:sp>
        <p:nvSpPr>
          <p:cNvPr id="6147" name="Content Placeholder 2"/>
          <p:cNvSpPr>
            <a:spLocks noGrp="1"/>
          </p:cNvSpPr>
          <p:nvPr>
            <p:ph idx="1"/>
          </p:nvPr>
        </p:nvSpPr>
        <p:spPr>
          <a:xfrm>
            <a:off x="411708" y="732383"/>
            <a:ext cx="8197044" cy="6061904"/>
          </a:xfrm>
        </p:spPr>
        <p:txBody>
          <a:bodyPr>
            <a:normAutofit fontScale="85000" lnSpcReduction="20000"/>
          </a:bodyPr>
          <a:lstStyle/>
          <a:p>
            <a:r>
              <a:rPr lang="en-US" altLang="en-US" sz="2100" b="1" dirty="0" smtClean="0">
                <a:solidFill>
                  <a:schemeClr val="tx2"/>
                </a:solidFill>
                <a:latin typeface="Calibri" pitchFamily="34" charset="0"/>
              </a:rPr>
              <a:t>Watch: </a:t>
            </a:r>
            <a:r>
              <a:rPr lang="en-US" altLang="en-US" sz="2100" dirty="0" smtClean="0">
                <a:solidFill>
                  <a:schemeClr val="tx2"/>
                </a:solidFill>
                <a:latin typeface="Calibri" pitchFamily="34" charset="0"/>
              </a:rPr>
              <a:t>Videos on Media </a:t>
            </a:r>
            <a:r>
              <a:rPr lang="en-US" altLang="en-US" sz="2100" dirty="0">
                <a:solidFill>
                  <a:schemeClr val="tx2"/>
                </a:solidFill>
                <a:latin typeface="Calibri" pitchFamily="34" charset="0"/>
              </a:rPr>
              <a:t>measurement and audience measurement </a:t>
            </a:r>
            <a:r>
              <a:rPr lang="en-US" altLang="en-US" sz="2100" dirty="0" smtClean="0">
                <a:solidFill>
                  <a:schemeClr val="tx2"/>
                </a:solidFill>
                <a:latin typeface="Calibri" pitchFamily="34" charset="0"/>
              </a:rPr>
              <a:t>in this order: </a:t>
            </a:r>
          </a:p>
          <a:p>
            <a:pPr marL="1371600" lvl="2" indent="-457200">
              <a:buFont typeface="+mj-lt"/>
              <a:buAutoNum type="arabicPeriod"/>
            </a:pPr>
            <a:r>
              <a:rPr lang="en-US" altLang="en-US" sz="1900" dirty="0" smtClean="0">
                <a:solidFill>
                  <a:schemeClr val="tx2"/>
                </a:solidFill>
                <a:latin typeface="Calibri" pitchFamily="34" charset="0"/>
              </a:rPr>
              <a:t>Ratings and Impressions</a:t>
            </a:r>
            <a:endParaRPr lang="en-US" altLang="en-US" sz="1900" dirty="0">
              <a:solidFill>
                <a:schemeClr val="tx2"/>
              </a:solidFill>
              <a:latin typeface="Calibri" pitchFamily="34" charset="0"/>
            </a:endParaRPr>
          </a:p>
          <a:p>
            <a:pPr marL="1371600" lvl="2" indent="-457200">
              <a:buFont typeface="+mj-lt"/>
              <a:buAutoNum type="arabicPeriod"/>
            </a:pPr>
            <a:r>
              <a:rPr lang="en-US" altLang="en-US" sz="1900" dirty="0" smtClean="0">
                <a:solidFill>
                  <a:schemeClr val="tx2"/>
                </a:solidFill>
                <a:latin typeface="Calibri" pitchFamily="34" charset="0"/>
              </a:rPr>
              <a:t>Understanding CPP and CPM</a:t>
            </a:r>
          </a:p>
          <a:p>
            <a:pPr marL="1371600" lvl="2" indent="-457200">
              <a:buFont typeface="+mj-lt"/>
              <a:buAutoNum type="arabicPeriod"/>
            </a:pPr>
            <a:r>
              <a:rPr lang="en-US" altLang="en-US" sz="1900" dirty="0" smtClean="0">
                <a:solidFill>
                  <a:schemeClr val="tx2"/>
                </a:solidFill>
                <a:latin typeface="Calibri" pitchFamily="34" charset="0"/>
              </a:rPr>
              <a:t>CPP and CPM in a Television Schedule</a:t>
            </a:r>
          </a:p>
          <a:p>
            <a:pPr marL="1371600" lvl="2" indent="-457200">
              <a:buFont typeface="+mj-lt"/>
              <a:buAutoNum type="arabicPeriod"/>
            </a:pPr>
            <a:r>
              <a:rPr lang="en-US" altLang="en-US" sz="1900" dirty="0" smtClean="0">
                <a:solidFill>
                  <a:schemeClr val="tx2"/>
                </a:solidFill>
                <a:latin typeface="Calibri" pitchFamily="34" charset="0"/>
              </a:rPr>
              <a:t>Reach </a:t>
            </a:r>
            <a:r>
              <a:rPr lang="en-US" altLang="en-US" sz="1900" dirty="0">
                <a:solidFill>
                  <a:schemeClr val="tx2"/>
                </a:solidFill>
                <a:latin typeface="Calibri" pitchFamily="34" charset="0"/>
              </a:rPr>
              <a:t>and </a:t>
            </a:r>
            <a:r>
              <a:rPr lang="en-US" altLang="en-US" sz="1900" dirty="0" smtClean="0">
                <a:solidFill>
                  <a:schemeClr val="tx2"/>
                </a:solidFill>
                <a:latin typeface="Calibri" pitchFamily="34" charset="0"/>
              </a:rPr>
              <a:t>Frequency</a:t>
            </a:r>
          </a:p>
          <a:p>
            <a:pPr marL="1371600" lvl="2" indent="-457200">
              <a:buFont typeface="+mj-lt"/>
              <a:buAutoNum type="arabicPeriod"/>
            </a:pPr>
            <a:r>
              <a:rPr lang="en-US" altLang="en-US" sz="1900" dirty="0">
                <a:solidFill>
                  <a:schemeClr val="tx2"/>
                </a:solidFill>
                <a:latin typeface="Calibri" pitchFamily="34" charset="0"/>
              </a:rPr>
              <a:t>Coverage and composition</a:t>
            </a:r>
          </a:p>
          <a:p>
            <a:pPr marL="1371600" lvl="2" indent="-457200">
              <a:buFont typeface="+mj-lt"/>
              <a:buAutoNum type="arabicPeriod"/>
            </a:pPr>
            <a:r>
              <a:rPr lang="en-US" altLang="en-US" sz="1900" dirty="0" smtClean="0">
                <a:solidFill>
                  <a:schemeClr val="tx2"/>
                </a:solidFill>
                <a:latin typeface="Calibri" pitchFamily="34" charset="0"/>
              </a:rPr>
              <a:t>Share </a:t>
            </a:r>
            <a:r>
              <a:rPr lang="en-US" altLang="en-US" sz="1900" dirty="0">
                <a:solidFill>
                  <a:schemeClr val="tx2"/>
                </a:solidFill>
                <a:latin typeface="Calibri" pitchFamily="34" charset="0"/>
              </a:rPr>
              <a:t>and </a:t>
            </a:r>
            <a:r>
              <a:rPr lang="en-US" altLang="en-US" sz="1900" dirty="0" smtClean="0">
                <a:solidFill>
                  <a:schemeClr val="tx2"/>
                </a:solidFill>
                <a:latin typeface="Calibri" pitchFamily="34" charset="0"/>
              </a:rPr>
              <a:t>Ratings</a:t>
            </a:r>
          </a:p>
          <a:p>
            <a:r>
              <a:rPr lang="en-US" altLang="en-US" sz="2100" b="1" dirty="0" smtClean="0">
                <a:solidFill>
                  <a:schemeClr val="tx2"/>
                </a:solidFill>
                <a:latin typeface="Calibri" pitchFamily="34" charset="0"/>
              </a:rPr>
              <a:t>Listen</a:t>
            </a:r>
            <a:r>
              <a:rPr lang="en-US" altLang="en-US" sz="2100" dirty="0" smtClean="0">
                <a:solidFill>
                  <a:schemeClr val="tx2"/>
                </a:solidFill>
                <a:latin typeface="Calibri" pitchFamily="34" charset="0"/>
              </a:rPr>
              <a:t>: No Podcasts</a:t>
            </a:r>
          </a:p>
          <a:p>
            <a:r>
              <a:rPr lang="en-US" altLang="en-US" sz="2100" b="1" dirty="0" smtClean="0">
                <a:solidFill>
                  <a:schemeClr val="tx2"/>
                </a:solidFill>
                <a:latin typeface="Calibri" pitchFamily="34" charset="0"/>
              </a:rPr>
              <a:t>Read: </a:t>
            </a:r>
          </a:p>
          <a:p>
            <a:pPr lvl="2"/>
            <a:r>
              <a:rPr lang="en-US" altLang="en-US" sz="1900" b="1" dirty="0" smtClean="0">
                <a:solidFill>
                  <a:schemeClr val="tx2"/>
                </a:solidFill>
                <a:latin typeface="Calibri" pitchFamily="34" charset="0"/>
              </a:rPr>
              <a:t>Required Articles</a:t>
            </a:r>
            <a:r>
              <a:rPr lang="en-US" altLang="en-US" sz="1900" dirty="0" smtClean="0">
                <a:solidFill>
                  <a:schemeClr val="tx2"/>
                </a:solidFill>
                <a:latin typeface="Calibri" pitchFamily="34" charset="0"/>
              </a:rPr>
              <a:t>:</a:t>
            </a:r>
          </a:p>
          <a:p>
            <a:pPr lvl="3"/>
            <a:r>
              <a:rPr lang="en-US" altLang="en-US" sz="1500" dirty="0" smtClean="0">
                <a:solidFill>
                  <a:schemeClr val="tx2"/>
                </a:solidFill>
                <a:latin typeface="Calibri" pitchFamily="34" charset="0"/>
              </a:rPr>
              <a:t> Audience Measurement: </a:t>
            </a:r>
            <a:r>
              <a:rPr lang="en-US" altLang="en-US" sz="1500" dirty="0">
                <a:solidFill>
                  <a:schemeClr val="tx2"/>
                </a:solidFill>
                <a:latin typeface="Calibri" pitchFamily="34" charset="0"/>
              </a:rPr>
              <a:t>How Networks And Critics Are Wrestling With </a:t>
            </a:r>
            <a:r>
              <a:rPr lang="en-US" altLang="en-US" sz="1500" dirty="0" smtClean="0">
                <a:solidFill>
                  <a:schemeClr val="tx2"/>
                </a:solidFill>
                <a:latin typeface="Calibri" pitchFamily="34" charset="0"/>
              </a:rPr>
              <a:t>Numbers</a:t>
            </a:r>
          </a:p>
          <a:p>
            <a:pPr lvl="3"/>
            <a:r>
              <a:rPr lang="en-US" altLang="en-US" sz="1500" dirty="0" smtClean="0">
                <a:solidFill>
                  <a:schemeClr val="tx2"/>
                </a:solidFill>
                <a:latin typeface="Calibri" pitchFamily="34" charset="0"/>
              </a:rPr>
              <a:t>The Audience Measurement Mess</a:t>
            </a:r>
          </a:p>
          <a:p>
            <a:pPr lvl="2"/>
            <a:r>
              <a:rPr lang="en-US" altLang="en-US" sz="1900" b="1" dirty="0" smtClean="0">
                <a:solidFill>
                  <a:schemeClr val="tx2"/>
                </a:solidFill>
                <a:latin typeface="Calibri" pitchFamily="34" charset="0"/>
              </a:rPr>
              <a:t>Optional Articles</a:t>
            </a:r>
            <a:r>
              <a:rPr lang="en-US" altLang="en-US" sz="1900" dirty="0">
                <a:solidFill>
                  <a:schemeClr val="tx2"/>
                </a:solidFill>
                <a:latin typeface="Calibri" pitchFamily="34" charset="0"/>
              </a:rPr>
              <a:t>: </a:t>
            </a:r>
            <a:endParaRPr lang="en-US" altLang="en-US" sz="1900" dirty="0" smtClean="0">
              <a:solidFill>
                <a:schemeClr val="tx2"/>
              </a:solidFill>
              <a:latin typeface="Calibri" pitchFamily="34" charset="0"/>
            </a:endParaRPr>
          </a:p>
          <a:p>
            <a:pPr lvl="3"/>
            <a:r>
              <a:rPr lang="en-US" altLang="en-US" sz="1500" dirty="0" smtClean="0">
                <a:solidFill>
                  <a:schemeClr val="tx2"/>
                </a:solidFill>
                <a:latin typeface="Calibri" pitchFamily="34" charset="0"/>
              </a:rPr>
              <a:t>Nielsen </a:t>
            </a:r>
            <a:r>
              <a:rPr lang="en-US" altLang="en-US" sz="1500" dirty="0">
                <a:solidFill>
                  <a:schemeClr val="tx2"/>
                </a:solidFill>
                <a:latin typeface="Calibri" pitchFamily="34" charset="0"/>
              </a:rPr>
              <a:t>Feels Digital Heat From Rivals</a:t>
            </a:r>
            <a:r>
              <a:rPr lang="en-US" altLang="en-US" sz="1500" dirty="0" smtClean="0">
                <a:solidFill>
                  <a:schemeClr val="tx2"/>
                </a:solidFill>
                <a:latin typeface="Calibri" pitchFamily="34" charset="0"/>
              </a:rPr>
              <a:t>”</a:t>
            </a:r>
          </a:p>
          <a:p>
            <a:pPr lvl="3"/>
            <a:r>
              <a:rPr lang="en-US" altLang="en-US" sz="1500" dirty="0" smtClean="0">
                <a:solidFill>
                  <a:schemeClr val="tx2"/>
                </a:solidFill>
                <a:latin typeface="Calibri" pitchFamily="34" charset="0"/>
              </a:rPr>
              <a:t>C7 </a:t>
            </a:r>
            <a:r>
              <a:rPr lang="en-US" altLang="en-US" sz="1500" dirty="0">
                <a:solidFill>
                  <a:schemeClr val="tx2"/>
                </a:solidFill>
                <a:latin typeface="Calibri" pitchFamily="34" charset="0"/>
              </a:rPr>
              <a:t>Ratings to Free Up Hundreds of Millions in Hidden </a:t>
            </a:r>
            <a:r>
              <a:rPr lang="en-US" altLang="en-US" sz="1500" dirty="0" smtClean="0">
                <a:solidFill>
                  <a:schemeClr val="tx2"/>
                </a:solidFill>
                <a:latin typeface="Calibri" pitchFamily="34" charset="0"/>
              </a:rPr>
              <a:t>Revenue </a:t>
            </a:r>
          </a:p>
          <a:p>
            <a:pPr marL="400050"/>
            <a:r>
              <a:rPr lang="en-US" altLang="en-US" sz="2100" b="1" dirty="0" smtClean="0">
                <a:solidFill>
                  <a:schemeClr val="tx2"/>
                </a:solidFill>
                <a:latin typeface="Calibri" pitchFamily="34" charset="0"/>
              </a:rPr>
              <a:t>Study</a:t>
            </a:r>
            <a:r>
              <a:rPr lang="en-US" altLang="en-US" sz="2100" dirty="0">
                <a:solidFill>
                  <a:schemeClr val="tx2"/>
                </a:solidFill>
                <a:latin typeface="Calibri" pitchFamily="34" charset="0"/>
              </a:rPr>
              <a:t>: </a:t>
            </a:r>
            <a:endParaRPr lang="en-US" altLang="en-US" sz="2100" dirty="0" smtClean="0">
              <a:solidFill>
                <a:schemeClr val="tx2"/>
              </a:solidFill>
              <a:latin typeface="Calibri" pitchFamily="34" charset="0"/>
            </a:endParaRPr>
          </a:p>
          <a:p>
            <a:pPr lvl="2"/>
            <a:r>
              <a:rPr lang="en-US" altLang="en-US" sz="1900" dirty="0" smtClean="0">
                <a:solidFill>
                  <a:schemeClr val="tx2"/>
                </a:solidFill>
                <a:latin typeface="Calibri" pitchFamily="34" charset="0"/>
              </a:rPr>
              <a:t>Chapters 3-4 </a:t>
            </a:r>
            <a:r>
              <a:rPr lang="en-US" altLang="en-US" sz="1900" dirty="0">
                <a:solidFill>
                  <a:schemeClr val="tx2"/>
                </a:solidFill>
                <a:latin typeface="Calibri" pitchFamily="34" charset="0"/>
              </a:rPr>
              <a:t>Strategic Media </a:t>
            </a:r>
            <a:r>
              <a:rPr lang="en-US" altLang="en-US" sz="1900" dirty="0" smtClean="0">
                <a:solidFill>
                  <a:schemeClr val="tx2"/>
                </a:solidFill>
                <a:latin typeface="Calibri" pitchFamily="34" charset="0"/>
              </a:rPr>
              <a:t>Decision</a:t>
            </a:r>
          </a:p>
          <a:p>
            <a:pPr lvl="2"/>
            <a:r>
              <a:rPr lang="en-US" altLang="en-US" sz="1900" dirty="0" smtClean="0">
                <a:solidFill>
                  <a:schemeClr val="tx2"/>
                </a:solidFill>
                <a:latin typeface="Calibri" pitchFamily="34" charset="0"/>
              </a:rPr>
              <a:t>Module 2 PPT</a:t>
            </a:r>
          </a:p>
          <a:p>
            <a:pPr lvl="2"/>
            <a:r>
              <a:rPr lang="en-US" altLang="en-US" sz="1900" dirty="0" smtClean="0">
                <a:solidFill>
                  <a:schemeClr val="tx2"/>
                </a:solidFill>
                <a:latin typeface="Calibri" pitchFamily="34" charset="0"/>
              </a:rPr>
              <a:t>All Video Lessons PPTs</a:t>
            </a:r>
          </a:p>
          <a:p>
            <a:pPr lvl="2"/>
            <a:r>
              <a:rPr lang="en-US" altLang="en-US" sz="1900" dirty="0" smtClean="0">
                <a:solidFill>
                  <a:schemeClr val="tx2"/>
                </a:solidFill>
                <a:latin typeface="Calibri" pitchFamily="34" charset="0"/>
              </a:rPr>
              <a:t>Exam #1 Study Guide </a:t>
            </a:r>
          </a:p>
          <a:p>
            <a:r>
              <a:rPr lang="en-US" altLang="en-US" sz="2100" b="1" dirty="0" smtClean="0">
                <a:solidFill>
                  <a:schemeClr val="tx2"/>
                </a:solidFill>
                <a:latin typeface="Calibri" pitchFamily="34" charset="0"/>
              </a:rPr>
              <a:t>Practice:</a:t>
            </a:r>
            <a:r>
              <a:rPr lang="en-US" altLang="en-US" sz="2100" dirty="0" smtClean="0">
                <a:solidFill>
                  <a:schemeClr val="tx2"/>
                </a:solidFill>
                <a:latin typeface="Calibri" pitchFamily="34" charset="0"/>
              </a:rPr>
              <a:t> Every video lesson has an individual PPT with practice exercises</a:t>
            </a:r>
          </a:p>
          <a:p>
            <a:r>
              <a:rPr lang="en-US" altLang="en-US" sz="2100" b="1" dirty="0" smtClean="0">
                <a:solidFill>
                  <a:schemeClr val="tx2"/>
                </a:solidFill>
                <a:latin typeface="Calibri" pitchFamily="34" charset="0"/>
              </a:rPr>
              <a:t>Test</a:t>
            </a:r>
            <a:r>
              <a:rPr lang="en-US" altLang="en-US" sz="2100" b="1" dirty="0">
                <a:solidFill>
                  <a:schemeClr val="tx2"/>
                </a:solidFill>
                <a:latin typeface="Calibri" pitchFamily="34" charset="0"/>
              </a:rPr>
              <a:t>: </a:t>
            </a:r>
            <a:r>
              <a:rPr lang="en-US" altLang="en-US" sz="2100" dirty="0">
                <a:solidFill>
                  <a:schemeClr val="tx2"/>
                </a:solidFill>
                <a:latin typeface="Calibri" pitchFamily="34" charset="0"/>
              </a:rPr>
              <a:t>test your knowledge of the material by taking </a:t>
            </a:r>
            <a:r>
              <a:rPr lang="en-US" altLang="en-US" sz="2100" dirty="0" smtClean="0">
                <a:solidFill>
                  <a:schemeClr val="tx2"/>
                </a:solidFill>
                <a:latin typeface="Calibri" pitchFamily="34" charset="0"/>
              </a:rPr>
              <a:t>Quiz #2 </a:t>
            </a:r>
            <a:r>
              <a:rPr lang="en-US" altLang="en-US" sz="2100" dirty="0">
                <a:solidFill>
                  <a:schemeClr val="tx2"/>
                </a:solidFill>
                <a:latin typeface="Calibri" pitchFamily="34" charset="0"/>
              </a:rPr>
              <a:t>any day (Fri-Sat-Sun). You will have two attempts and the highest grade will be assigned. Check the answers on Monday with explanations for each right answer. Take notes to prepare for the exam.</a:t>
            </a:r>
          </a:p>
          <a:p>
            <a:pPr lvl="1"/>
            <a:endParaRPr lang="en-US" altLang="en-US" sz="2100" dirty="0" smtClean="0">
              <a:solidFill>
                <a:schemeClr val="tx2"/>
              </a:solidFill>
              <a:latin typeface="Calibri" pitchFamily="34" charset="0"/>
            </a:endParaRPr>
          </a:p>
        </p:txBody>
      </p:sp>
    </p:spTree>
    <p:extLst>
      <p:ext uri="{BB962C8B-B14F-4D97-AF65-F5344CB8AC3E}">
        <p14:creationId xmlns:p14="http://schemas.microsoft.com/office/powerpoint/2010/main" val="3174818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457200" y="838200"/>
            <a:ext cx="8110538" cy="6019800"/>
          </a:xfrm>
        </p:spPr>
        <p:txBody>
          <a:bodyPr>
            <a:noAutofit/>
          </a:bodyPr>
          <a:lstStyle/>
          <a:p>
            <a:r>
              <a:rPr lang="en-US" altLang="en-US" sz="1800" b="1" dirty="0" smtClean="0">
                <a:solidFill>
                  <a:schemeClr val="tx2"/>
                </a:solidFill>
                <a:latin typeface="Calibri" pitchFamily="34" charset="0"/>
              </a:rPr>
              <a:t>Discuss: Original Blog and two peer observational comments</a:t>
            </a:r>
          </a:p>
          <a:p>
            <a:pPr marL="0" indent="0">
              <a:buNone/>
            </a:pPr>
            <a:endParaRPr lang="en-US" altLang="en-US" sz="800" b="1"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Blog Post instructions</a:t>
            </a:r>
            <a:r>
              <a:rPr lang="en-US" altLang="en-US" sz="1800" dirty="0" smtClean="0">
                <a:solidFill>
                  <a:schemeClr val="tx2"/>
                </a:solidFill>
                <a:latin typeface="Calibri" pitchFamily="34" charset="0"/>
              </a:rPr>
              <a:t>: Pick any topic and do some research so you can write an interesting and thought provoking post. </a:t>
            </a:r>
          </a:p>
          <a:p>
            <a:pPr lvl="1"/>
            <a:endParaRPr lang="en-US" altLang="en-US" sz="800" dirty="0" smtClean="0">
              <a:solidFill>
                <a:schemeClr val="tx2"/>
              </a:solidFill>
              <a:latin typeface="Calibri" pitchFamily="34" charset="0"/>
            </a:endParaRPr>
          </a:p>
          <a:p>
            <a:pPr lvl="1"/>
            <a:r>
              <a:rPr lang="en-US" altLang="en-US" sz="1800" b="1" dirty="0">
                <a:solidFill>
                  <a:schemeClr val="tx2"/>
                </a:solidFill>
                <a:latin typeface="Calibri" pitchFamily="34" charset="0"/>
              </a:rPr>
              <a:t>Topic:</a:t>
            </a:r>
            <a:r>
              <a:rPr lang="en-US" altLang="en-US" sz="1800" dirty="0">
                <a:solidFill>
                  <a:schemeClr val="tx2"/>
                </a:solidFill>
                <a:latin typeface="Calibri" pitchFamily="34" charset="0"/>
              </a:rPr>
              <a:t> </a:t>
            </a:r>
            <a:r>
              <a:rPr lang="en-US" altLang="en-US" sz="1800" dirty="0" smtClean="0">
                <a:solidFill>
                  <a:schemeClr val="tx2"/>
                </a:solidFill>
                <a:latin typeface="Calibri" pitchFamily="34" charset="0"/>
              </a:rPr>
              <a:t>The negotiations for the television upfront 2015-2016 season ended this past July. With upcoming new television season about to start in September, upfront advertisers will also begin running their first commercials as a result of their negotiations with the networks. Even though the </a:t>
            </a:r>
            <a:r>
              <a:rPr lang="en-US" altLang="en-US" sz="1800" dirty="0" err="1" smtClean="0">
                <a:solidFill>
                  <a:schemeClr val="tx2"/>
                </a:solidFill>
                <a:latin typeface="Calibri" pitchFamily="34" charset="0"/>
              </a:rPr>
              <a:t>upfronts</a:t>
            </a:r>
            <a:r>
              <a:rPr lang="en-US" altLang="en-US" sz="1800" dirty="0" smtClean="0">
                <a:solidFill>
                  <a:schemeClr val="tx2"/>
                </a:solidFill>
                <a:latin typeface="Calibri" pitchFamily="34" charset="0"/>
              </a:rPr>
              <a:t> were started by advertisers that ran commercials in network broadcast television, more media players have participated in selling their inventory upfront during this sales season. Do some research of the 2015 upfront negotiation and pick a topic of your interest. Examples: new players that are participating, overall issues of this upfront negotiations, was 2015 upfront a  a buyer’s or a seller’s market year, were overall sales up or down, were new technology platforms a factor, were audience measurements an issue, were there any trends, etc.  </a:t>
            </a:r>
          </a:p>
          <a:p>
            <a:pPr lvl="1"/>
            <a:endParaRPr lang="en-US" altLang="en-US" sz="800"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Peer Commentary</a:t>
            </a:r>
            <a:r>
              <a:rPr lang="en-US" altLang="en-US" sz="1800" dirty="0" smtClean="0">
                <a:solidFill>
                  <a:schemeClr val="tx2"/>
                </a:solidFill>
                <a:latin typeface="Calibri" pitchFamily="34" charset="0"/>
              </a:rPr>
              <a:t>: Write a </a:t>
            </a:r>
            <a:r>
              <a:rPr lang="en-US" altLang="en-US" sz="1800" b="1" u="sng" dirty="0" smtClean="0">
                <a:solidFill>
                  <a:schemeClr val="tx2"/>
                </a:solidFill>
                <a:latin typeface="Calibri" pitchFamily="34" charset="0"/>
              </a:rPr>
              <a:t>3 sentence minimum </a:t>
            </a:r>
            <a:r>
              <a:rPr lang="en-US" altLang="en-US" sz="1800" dirty="0" smtClean="0">
                <a:solidFill>
                  <a:schemeClr val="tx2"/>
                </a:solidFill>
                <a:latin typeface="Calibri" pitchFamily="34" charset="0"/>
              </a:rPr>
              <a:t>comment on </a:t>
            </a:r>
            <a:r>
              <a:rPr lang="en-US" altLang="en-US" sz="1800" b="1" u="sng" dirty="0" smtClean="0">
                <a:solidFill>
                  <a:schemeClr val="tx2"/>
                </a:solidFill>
                <a:latin typeface="Calibri" pitchFamily="34" charset="0"/>
              </a:rPr>
              <a:t>2  peers’ blog posts</a:t>
            </a:r>
            <a:r>
              <a:rPr lang="en-US" altLang="en-US" sz="1800" u="sng" dirty="0" smtClean="0">
                <a:solidFill>
                  <a:schemeClr val="tx2"/>
                </a:solidFill>
                <a:latin typeface="Calibri" pitchFamily="34" charset="0"/>
              </a:rPr>
              <a:t> </a:t>
            </a:r>
            <a:r>
              <a:rPr lang="en-US" altLang="en-US" sz="1800" dirty="0" smtClean="0">
                <a:solidFill>
                  <a:schemeClr val="tx2"/>
                </a:solidFill>
                <a:latin typeface="Calibri" pitchFamily="34" charset="0"/>
              </a:rPr>
              <a:t>submitted. If you comment on the same topic written by one of your peers, write from a different point-of-view.      </a:t>
            </a:r>
          </a:p>
          <a:p>
            <a:pPr lvl="1"/>
            <a:endParaRPr lang="en-US" altLang="en-US" sz="1800" dirty="0" smtClean="0">
              <a:solidFill>
                <a:schemeClr val="tx2"/>
              </a:solidFill>
              <a:latin typeface="Calibri" pitchFamily="34" charset="0"/>
            </a:endParaRPr>
          </a:p>
        </p:txBody>
      </p:sp>
      <p:sp>
        <p:nvSpPr>
          <p:cNvPr id="5"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2</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w/o 8/31 </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9/6</a:t>
            </a:r>
          </a:p>
        </p:txBody>
      </p:sp>
    </p:spTree>
    <p:extLst>
      <p:ext uri="{BB962C8B-B14F-4D97-AF65-F5344CB8AC3E}">
        <p14:creationId xmlns:p14="http://schemas.microsoft.com/office/powerpoint/2010/main" val="1838173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2438400"/>
            <a:ext cx="8610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chemeClr val="tx2"/>
                </a:solidFill>
              </a:rPr>
              <a:t>Module 3 – Week 3 </a:t>
            </a:r>
          </a:p>
          <a:p>
            <a:r>
              <a:rPr lang="en-US" sz="3600" b="1" dirty="0" smtClean="0">
                <a:solidFill>
                  <a:schemeClr val="tx2"/>
                </a:solidFill>
              </a:rPr>
              <a:t>Modern Media Planning</a:t>
            </a:r>
            <a:endParaRPr lang="en-US" sz="3600" b="1" dirty="0">
              <a:solidFill>
                <a:schemeClr val="tx2"/>
              </a:solidFill>
            </a:endParaRPr>
          </a:p>
        </p:txBody>
      </p:sp>
    </p:spTree>
    <p:extLst>
      <p:ext uri="{BB962C8B-B14F-4D97-AF65-F5344CB8AC3E}">
        <p14:creationId xmlns:p14="http://schemas.microsoft.com/office/powerpoint/2010/main" val="3462648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610600" cy="6248400"/>
          </a:xfrm>
        </p:spPr>
        <p:txBody>
          <a:bodyPr>
            <a:normAutofit/>
          </a:bodyPr>
          <a:lstStyle/>
          <a:p>
            <a:pPr marL="0" indent="0">
              <a:buNone/>
            </a:pPr>
            <a:r>
              <a:rPr lang="en-US" sz="2400" b="1" dirty="0" smtClean="0">
                <a:solidFill>
                  <a:schemeClr val="tx2"/>
                </a:solidFill>
              </a:rPr>
              <a:t>Module 3: Week 3</a:t>
            </a:r>
          </a:p>
          <a:p>
            <a:r>
              <a:rPr lang="en-US" sz="1900" b="1" dirty="0" smtClean="0">
                <a:solidFill>
                  <a:schemeClr val="tx2"/>
                </a:solidFill>
              </a:rPr>
              <a:t>Course Objectives:</a:t>
            </a:r>
          </a:p>
          <a:p>
            <a:pPr lvl="1"/>
            <a:r>
              <a:rPr lang="en-US" sz="1700" dirty="0" smtClean="0">
                <a:solidFill>
                  <a:schemeClr val="tx2"/>
                </a:solidFill>
              </a:rPr>
              <a:t>Define </a:t>
            </a:r>
            <a:r>
              <a:rPr lang="en-US" sz="1700" dirty="0">
                <a:solidFill>
                  <a:schemeClr val="tx2"/>
                </a:solidFill>
              </a:rPr>
              <a:t>key media terminology and </a:t>
            </a:r>
            <a:r>
              <a:rPr lang="en-US" sz="1700" dirty="0" smtClean="0">
                <a:solidFill>
                  <a:schemeClr val="tx2"/>
                </a:solidFill>
              </a:rPr>
              <a:t>concepts</a:t>
            </a:r>
            <a:endParaRPr lang="en-US" sz="1700" dirty="0">
              <a:solidFill>
                <a:schemeClr val="tx2"/>
              </a:solidFill>
            </a:endParaRPr>
          </a:p>
          <a:p>
            <a:pPr lvl="1"/>
            <a:r>
              <a:rPr lang="en-US" sz="1700" dirty="0" smtClean="0">
                <a:solidFill>
                  <a:schemeClr val="tx2"/>
                </a:solidFill>
              </a:rPr>
              <a:t>Explain </a:t>
            </a:r>
            <a:r>
              <a:rPr lang="en-US" sz="1700" dirty="0">
                <a:solidFill>
                  <a:schemeClr val="tx2"/>
                </a:solidFill>
              </a:rPr>
              <a:t>the strategic development of a media plan in response to a marketing and advertising </a:t>
            </a:r>
            <a:r>
              <a:rPr lang="en-US" sz="1700" dirty="0" smtClean="0">
                <a:solidFill>
                  <a:schemeClr val="tx2"/>
                </a:solidFill>
              </a:rPr>
              <a:t>problem</a:t>
            </a:r>
            <a:endParaRPr lang="en-US" sz="1700" dirty="0">
              <a:solidFill>
                <a:schemeClr val="tx2"/>
              </a:solidFill>
            </a:endParaRPr>
          </a:p>
          <a:p>
            <a:pPr lvl="1"/>
            <a:r>
              <a:rPr lang="en-US" sz="1700" dirty="0" smtClean="0">
                <a:solidFill>
                  <a:schemeClr val="tx2"/>
                </a:solidFill>
              </a:rPr>
              <a:t>Adapt </a:t>
            </a:r>
            <a:r>
              <a:rPr lang="en-US" sz="1700" dirty="0">
                <a:solidFill>
                  <a:schemeClr val="tx2"/>
                </a:solidFill>
              </a:rPr>
              <a:t>the various syndicated, primary and secondary research sources in the development of a sound and cost-effective media </a:t>
            </a:r>
            <a:r>
              <a:rPr lang="en-US" sz="1700" dirty="0" smtClean="0">
                <a:solidFill>
                  <a:schemeClr val="tx2"/>
                </a:solidFill>
              </a:rPr>
              <a:t>plan</a:t>
            </a:r>
            <a:endParaRPr lang="en-US" sz="1700" dirty="0">
              <a:solidFill>
                <a:schemeClr val="tx2"/>
              </a:solidFill>
            </a:endParaRPr>
          </a:p>
          <a:p>
            <a:pPr lvl="1"/>
            <a:r>
              <a:rPr lang="en-US" sz="1700" dirty="0" smtClean="0">
                <a:solidFill>
                  <a:schemeClr val="tx2"/>
                </a:solidFill>
              </a:rPr>
              <a:t>Demonstrate </a:t>
            </a:r>
            <a:r>
              <a:rPr lang="en-US" sz="1700" dirty="0">
                <a:solidFill>
                  <a:schemeClr val="tx2"/>
                </a:solidFill>
              </a:rPr>
              <a:t>a keen understanding of the business of media and cutting edge media trends to be a valuable asset to any professional communications </a:t>
            </a:r>
            <a:r>
              <a:rPr lang="en-US" sz="1700" dirty="0" smtClean="0">
                <a:solidFill>
                  <a:schemeClr val="tx2"/>
                </a:solidFill>
              </a:rPr>
              <a:t>environment</a:t>
            </a:r>
            <a:endParaRPr lang="en-US" sz="1700" dirty="0">
              <a:solidFill>
                <a:schemeClr val="tx2"/>
              </a:solidFill>
            </a:endParaRPr>
          </a:p>
          <a:p>
            <a:pPr lvl="1"/>
            <a:endParaRPr lang="en-US" sz="800" dirty="0" smtClean="0">
              <a:solidFill>
                <a:schemeClr val="tx2"/>
              </a:solidFill>
            </a:endParaRPr>
          </a:p>
          <a:p>
            <a:r>
              <a:rPr lang="en-US" sz="1900" b="1" dirty="0" smtClean="0">
                <a:solidFill>
                  <a:schemeClr val="tx2"/>
                </a:solidFill>
              </a:rPr>
              <a:t>Module Objectives:</a:t>
            </a:r>
          </a:p>
          <a:p>
            <a:pPr lvl="1"/>
            <a:r>
              <a:rPr lang="en-US" sz="1700" dirty="0" smtClean="0">
                <a:solidFill>
                  <a:schemeClr val="tx2"/>
                </a:solidFill>
              </a:rPr>
              <a:t>To recognize media terminology as it relates to media audience measurements specifically the different types of TV Ratings</a:t>
            </a:r>
          </a:p>
          <a:p>
            <a:pPr lvl="1"/>
            <a:r>
              <a:rPr lang="en-US" sz="1700" dirty="0" smtClean="0">
                <a:solidFill>
                  <a:schemeClr val="tx2"/>
                </a:solidFill>
              </a:rPr>
              <a:t>To create and lay the foundation of a </a:t>
            </a:r>
            <a:r>
              <a:rPr lang="en-US" sz="1700" dirty="0">
                <a:solidFill>
                  <a:schemeClr val="tx2"/>
                </a:solidFill>
              </a:rPr>
              <a:t>media plan </a:t>
            </a:r>
            <a:r>
              <a:rPr lang="en-US" sz="1700" dirty="0" smtClean="0">
                <a:solidFill>
                  <a:schemeClr val="tx2"/>
                </a:solidFill>
              </a:rPr>
              <a:t>following four distinct steps</a:t>
            </a:r>
          </a:p>
          <a:p>
            <a:pPr lvl="1"/>
            <a:r>
              <a:rPr lang="en-US" sz="1700" dirty="0" smtClean="0">
                <a:solidFill>
                  <a:schemeClr val="tx2"/>
                </a:solidFill>
              </a:rPr>
              <a:t>To apply the concepts learned in Modules One and Two in the development of a media plan </a:t>
            </a:r>
          </a:p>
          <a:p>
            <a:pPr lvl="1"/>
            <a:r>
              <a:rPr lang="en-US" sz="1700" dirty="0" smtClean="0">
                <a:solidFill>
                  <a:schemeClr val="tx2"/>
                </a:solidFill>
              </a:rPr>
              <a:t>To understand the application of syndicated research sources in the development of a media plan</a:t>
            </a:r>
          </a:p>
          <a:p>
            <a:pPr lvl="1"/>
            <a:r>
              <a:rPr lang="en-US" sz="1700" dirty="0" smtClean="0">
                <a:solidFill>
                  <a:schemeClr val="tx2"/>
                </a:solidFill>
              </a:rPr>
              <a:t>To understand how to apply budget setting methods in the development of a media plan  </a:t>
            </a:r>
          </a:p>
          <a:p>
            <a:pPr lvl="1"/>
            <a:endParaRPr lang="en-US" sz="1700" dirty="0" smtClean="0">
              <a:solidFill>
                <a:schemeClr val="tx2"/>
              </a:solidFill>
            </a:endParaRPr>
          </a:p>
          <a:p>
            <a:pPr lvl="1"/>
            <a:endParaRPr lang="en-US" sz="1700" dirty="0" smtClean="0">
              <a:solidFill>
                <a:schemeClr val="tx2"/>
              </a:solidFill>
            </a:endParaRPr>
          </a:p>
          <a:p>
            <a:endParaRPr lang="en-US" sz="1700" dirty="0" smtClean="0">
              <a:solidFill>
                <a:schemeClr val="tx2"/>
              </a:solidFill>
            </a:endParaRPr>
          </a:p>
        </p:txBody>
      </p:sp>
      <p:sp>
        <p:nvSpPr>
          <p:cNvPr id="6" name="Title 1"/>
          <p:cNvSpPr>
            <a:spLocks noGrp="1"/>
          </p:cNvSpPr>
          <p:nvPr>
            <p:ph type="title"/>
          </p:nvPr>
        </p:nvSpPr>
        <p:spPr>
          <a:xfrm>
            <a:off x="0" y="-76200"/>
            <a:ext cx="9067800" cy="1143000"/>
          </a:xfrm>
        </p:spPr>
        <p:txBody>
          <a:bodyPr>
            <a:noAutofit/>
          </a:bodyPr>
          <a:lstStyle/>
          <a:p>
            <a:r>
              <a:rPr lang="en-US" sz="3600" b="1" dirty="0" smtClean="0">
                <a:solidFill>
                  <a:schemeClr val="tx2"/>
                </a:solidFill>
              </a:rPr>
              <a:t>Module 3 – Week 3: Modern Media </a:t>
            </a:r>
            <a:r>
              <a:rPr lang="en-US" sz="3600" b="1" dirty="0">
                <a:solidFill>
                  <a:schemeClr val="tx2"/>
                </a:solidFill>
              </a:rPr>
              <a:t>Planning</a:t>
            </a:r>
          </a:p>
        </p:txBody>
      </p:sp>
    </p:spTree>
    <p:extLst>
      <p:ext uri="{BB962C8B-B14F-4D97-AF65-F5344CB8AC3E}">
        <p14:creationId xmlns:p14="http://schemas.microsoft.com/office/powerpoint/2010/main" val="491973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3</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w/o  </a:t>
            </a:r>
            <a:r>
              <a:rPr lang="en-US" altLang="en-US" sz="3600" b="1" dirty="0">
                <a:solidFill>
                  <a:schemeClr val="tx2"/>
                </a:solidFill>
                <a:latin typeface="Calibri" pitchFamily="34" charset="0"/>
              </a:rPr>
              <a:t>9/7 – </a:t>
            </a:r>
            <a:r>
              <a:rPr lang="en-US" altLang="en-US" sz="3600" b="1" dirty="0" smtClean="0">
                <a:solidFill>
                  <a:schemeClr val="tx2"/>
                </a:solidFill>
                <a:latin typeface="Calibri" pitchFamily="34" charset="0"/>
              </a:rPr>
              <a:t>9/13</a:t>
            </a:r>
          </a:p>
        </p:txBody>
      </p:sp>
      <p:sp>
        <p:nvSpPr>
          <p:cNvPr id="6147" name="Content Placeholder 2"/>
          <p:cNvSpPr>
            <a:spLocks noGrp="1"/>
          </p:cNvSpPr>
          <p:nvPr>
            <p:ph idx="1"/>
          </p:nvPr>
        </p:nvSpPr>
        <p:spPr>
          <a:xfrm>
            <a:off x="304799" y="990600"/>
            <a:ext cx="8315325" cy="7162800"/>
          </a:xfrm>
        </p:spPr>
        <p:txBody>
          <a:bodyPr>
            <a:normAutofit/>
          </a:bodyPr>
          <a:lstStyle/>
          <a:p>
            <a:r>
              <a:rPr lang="en-US" altLang="en-US" sz="1900" b="1" dirty="0" smtClean="0">
                <a:solidFill>
                  <a:srgbClr val="FF0000"/>
                </a:solidFill>
                <a:latin typeface="Calibri" pitchFamily="34" charset="0"/>
              </a:rPr>
              <a:t>Exam happens this week Saturday or Sunday Math and Multiple Choice</a:t>
            </a:r>
          </a:p>
          <a:p>
            <a:r>
              <a:rPr lang="en-US" altLang="en-US" sz="1900" b="1" dirty="0">
                <a:solidFill>
                  <a:schemeClr val="tx2"/>
                </a:solidFill>
                <a:latin typeface="Calibri" pitchFamily="34" charset="0"/>
              </a:rPr>
              <a:t>Attend: </a:t>
            </a:r>
            <a:r>
              <a:rPr lang="en-US" altLang="en-US" sz="1900" dirty="0">
                <a:solidFill>
                  <a:schemeClr val="tx2"/>
                </a:solidFill>
                <a:latin typeface="Calibri" pitchFamily="34" charset="0"/>
              </a:rPr>
              <a:t>Adobe Connect review session </a:t>
            </a:r>
            <a:r>
              <a:rPr lang="en-US" altLang="en-US" sz="1900" dirty="0" smtClean="0">
                <a:solidFill>
                  <a:schemeClr val="tx2"/>
                </a:solidFill>
                <a:latin typeface="Calibri" pitchFamily="34" charset="0"/>
              </a:rPr>
              <a:t>Thursday 9/10 Time TBA</a:t>
            </a:r>
            <a:endParaRPr lang="en-US" altLang="en-US" sz="1900" dirty="0">
              <a:solidFill>
                <a:schemeClr val="tx2"/>
              </a:solidFill>
              <a:latin typeface="Calibri" pitchFamily="34" charset="0"/>
            </a:endParaRPr>
          </a:p>
          <a:p>
            <a:r>
              <a:rPr lang="en-US" altLang="en-US" sz="1900" b="1" dirty="0" smtClean="0">
                <a:solidFill>
                  <a:schemeClr val="tx2"/>
                </a:solidFill>
                <a:latin typeface="Calibri" pitchFamily="34" charset="0"/>
              </a:rPr>
              <a:t>Watch: </a:t>
            </a:r>
            <a:r>
              <a:rPr lang="en-US" altLang="en-US" sz="1900" dirty="0" smtClean="0">
                <a:solidFill>
                  <a:schemeClr val="tx2"/>
                </a:solidFill>
                <a:latin typeface="Calibri" pitchFamily="34" charset="0"/>
              </a:rPr>
              <a:t>No videos for this module</a:t>
            </a:r>
          </a:p>
          <a:p>
            <a:r>
              <a:rPr lang="en-US" altLang="en-US" sz="1900" b="1" dirty="0">
                <a:solidFill>
                  <a:schemeClr val="tx2"/>
                </a:solidFill>
                <a:latin typeface="Calibri" pitchFamily="34" charset="0"/>
              </a:rPr>
              <a:t>Listen</a:t>
            </a:r>
            <a:r>
              <a:rPr lang="en-US" altLang="en-US" sz="1900" dirty="0">
                <a:solidFill>
                  <a:schemeClr val="tx2"/>
                </a:solidFill>
                <a:latin typeface="Calibri" pitchFamily="34" charset="0"/>
              </a:rPr>
              <a:t>: </a:t>
            </a:r>
            <a:r>
              <a:rPr lang="en-US" altLang="en-US" sz="1900" dirty="0" err="1">
                <a:solidFill>
                  <a:schemeClr val="tx2"/>
                </a:solidFill>
                <a:latin typeface="Calibri" pitchFamily="34" charset="0"/>
              </a:rPr>
              <a:t>Grizelletogo</a:t>
            </a:r>
            <a:r>
              <a:rPr lang="en-US" altLang="en-US" sz="1900" dirty="0">
                <a:solidFill>
                  <a:schemeClr val="tx2"/>
                </a:solidFill>
                <a:latin typeface="Calibri" pitchFamily="34" charset="0"/>
              </a:rPr>
              <a:t> Podcast on </a:t>
            </a:r>
            <a:r>
              <a:rPr lang="en-US" altLang="en-US" sz="1900" dirty="0" smtClean="0">
                <a:solidFill>
                  <a:schemeClr val="tx2"/>
                </a:solidFill>
                <a:latin typeface="Calibri" pitchFamily="34" charset="0"/>
              </a:rPr>
              <a:t>Soundcloud.com or grizelledelosreyes.com: </a:t>
            </a:r>
          </a:p>
          <a:p>
            <a:pPr lvl="2"/>
            <a:r>
              <a:rPr lang="en-US" altLang="en-US" sz="1600" dirty="0" smtClean="0">
                <a:solidFill>
                  <a:schemeClr val="tx2"/>
                </a:solidFill>
                <a:latin typeface="Calibri" pitchFamily="34" charset="0"/>
              </a:rPr>
              <a:t>Episode </a:t>
            </a:r>
            <a:r>
              <a:rPr lang="en-US" altLang="en-US" sz="1600" dirty="0">
                <a:solidFill>
                  <a:schemeClr val="tx2"/>
                </a:solidFill>
                <a:latin typeface="Calibri" pitchFamily="34" charset="0"/>
              </a:rPr>
              <a:t>#</a:t>
            </a:r>
            <a:r>
              <a:rPr lang="en-US" altLang="en-US" sz="1600" dirty="0" smtClean="0">
                <a:solidFill>
                  <a:schemeClr val="tx2"/>
                </a:solidFill>
                <a:latin typeface="Calibri" pitchFamily="34" charset="0"/>
              </a:rPr>
              <a:t>1 </a:t>
            </a:r>
          </a:p>
          <a:p>
            <a:pPr lvl="2"/>
            <a:r>
              <a:rPr lang="en-US" altLang="en-US" sz="1600" dirty="0" smtClean="0">
                <a:solidFill>
                  <a:schemeClr val="tx2"/>
                </a:solidFill>
                <a:latin typeface="Calibri" pitchFamily="34" charset="0"/>
              </a:rPr>
              <a:t>Episode </a:t>
            </a:r>
            <a:r>
              <a:rPr lang="en-US" altLang="en-US" sz="1600" dirty="0">
                <a:solidFill>
                  <a:schemeClr val="tx2"/>
                </a:solidFill>
                <a:latin typeface="Calibri" pitchFamily="34" charset="0"/>
              </a:rPr>
              <a:t>#</a:t>
            </a:r>
            <a:r>
              <a:rPr lang="en-US" altLang="en-US" sz="1600" dirty="0" smtClean="0">
                <a:solidFill>
                  <a:schemeClr val="tx2"/>
                </a:solidFill>
                <a:latin typeface="Calibri" pitchFamily="34" charset="0"/>
              </a:rPr>
              <a:t>2 </a:t>
            </a:r>
            <a:endParaRPr lang="en-US" altLang="en-US" sz="1600" dirty="0">
              <a:solidFill>
                <a:schemeClr val="tx2"/>
              </a:solidFill>
              <a:latin typeface="Calibri" pitchFamily="34" charset="0"/>
            </a:endParaRPr>
          </a:p>
          <a:p>
            <a:r>
              <a:rPr lang="en-US" altLang="en-US" sz="1900" b="1" dirty="0" smtClean="0">
                <a:solidFill>
                  <a:schemeClr val="tx2"/>
                </a:solidFill>
                <a:latin typeface="Calibri" pitchFamily="34" charset="0"/>
              </a:rPr>
              <a:t>Read: </a:t>
            </a:r>
          </a:p>
          <a:p>
            <a:pPr lvl="2"/>
            <a:r>
              <a:rPr lang="en-US" altLang="en-US" sz="1900" b="1" dirty="0" smtClean="0">
                <a:solidFill>
                  <a:schemeClr val="tx2"/>
                </a:solidFill>
                <a:latin typeface="Calibri" pitchFamily="34" charset="0"/>
              </a:rPr>
              <a:t>Required Articles</a:t>
            </a:r>
            <a:r>
              <a:rPr lang="en-US" altLang="en-US" sz="1900" dirty="0">
                <a:solidFill>
                  <a:schemeClr val="tx2"/>
                </a:solidFill>
                <a:latin typeface="Calibri" pitchFamily="34" charset="0"/>
              </a:rPr>
              <a:t>: </a:t>
            </a:r>
            <a:endParaRPr lang="en-US" altLang="en-US" sz="1900" dirty="0" smtClean="0">
              <a:solidFill>
                <a:schemeClr val="tx2"/>
              </a:solidFill>
              <a:latin typeface="Calibri" pitchFamily="34" charset="0"/>
            </a:endParaRPr>
          </a:p>
          <a:p>
            <a:pPr lvl="3"/>
            <a:r>
              <a:rPr lang="en-US" altLang="en-US" sz="1600" dirty="0" smtClean="0">
                <a:solidFill>
                  <a:schemeClr val="tx2"/>
                </a:solidFill>
                <a:latin typeface="Calibri" pitchFamily="34" charset="0"/>
              </a:rPr>
              <a:t>Nielsen </a:t>
            </a:r>
            <a:r>
              <a:rPr lang="en-US" altLang="en-US" sz="1600" dirty="0">
                <a:solidFill>
                  <a:schemeClr val="tx2"/>
                </a:solidFill>
                <a:latin typeface="Calibri" pitchFamily="34" charset="0"/>
              </a:rPr>
              <a:t>Tracking Services </a:t>
            </a:r>
            <a:r>
              <a:rPr lang="en-US" altLang="en-US" sz="1600" dirty="0" err="1">
                <a:solidFill>
                  <a:schemeClr val="tx2"/>
                </a:solidFill>
                <a:latin typeface="Calibri" pitchFamily="34" charset="0"/>
              </a:rPr>
              <a:t>KeepingTrac</a:t>
            </a:r>
            <a:r>
              <a:rPr lang="en-US" altLang="en-US" sz="1600" dirty="0">
                <a:solidFill>
                  <a:schemeClr val="tx2"/>
                </a:solidFill>
                <a:latin typeface="Calibri" pitchFamily="34" charset="0"/>
              </a:rPr>
              <a:t> - Commercial Tracking </a:t>
            </a:r>
            <a:r>
              <a:rPr lang="en-US" altLang="en-US" sz="1600" dirty="0" err="1">
                <a:solidFill>
                  <a:schemeClr val="tx2"/>
                </a:solidFill>
                <a:latin typeface="Calibri" pitchFamily="34" charset="0"/>
              </a:rPr>
              <a:t>FactSheet</a:t>
            </a:r>
            <a:endParaRPr lang="en-US" altLang="en-US" sz="1600" dirty="0" smtClean="0">
              <a:solidFill>
                <a:schemeClr val="tx2"/>
              </a:solidFill>
              <a:latin typeface="Calibri" pitchFamily="34" charset="0"/>
            </a:endParaRPr>
          </a:p>
          <a:p>
            <a:pPr lvl="2"/>
            <a:r>
              <a:rPr lang="en-US" altLang="en-US" sz="1900" b="1" dirty="0" smtClean="0">
                <a:solidFill>
                  <a:schemeClr val="tx2"/>
                </a:solidFill>
                <a:latin typeface="Calibri" pitchFamily="34" charset="0"/>
              </a:rPr>
              <a:t>Optional Articles</a:t>
            </a:r>
            <a:r>
              <a:rPr lang="en-US" altLang="en-US" sz="1900" dirty="0">
                <a:solidFill>
                  <a:schemeClr val="tx2"/>
                </a:solidFill>
                <a:latin typeface="Calibri" pitchFamily="34" charset="0"/>
              </a:rPr>
              <a:t>: </a:t>
            </a:r>
            <a:r>
              <a:rPr lang="en-US" altLang="en-US" sz="1900" dirty="0" smtClean="0">
                <a:solidFill>
                  <a:schemeClr val="tx2"/>
                </a:solidFill>
                <a:latin typeface="Calibri" pitchFamily="34" charset="0"/>
              </a:rPr>
              <a:t>None</a:t>
            </a:r>
          </a:p>
          <a:p>
            <a:pPr marL="400050"/>
            <a:r>
              <a:rPr lang="en-US" altLang="en-US" sz="1900" b="1" dirty="0" smtClean="0">
                <a:solidFill>
                  <a:schemeClr val="tx2"/>
                </a:solidFill>
                <a:latin typeface="Calibri" pitchFamily="34" charset="0"/>
              </a:rPr>
              <a:t>Study</a:t>
            </a:r>
            <a:r>
              <a:rPr lang="en-US" altLang="en-US" sz="1900" dirty="0">
                <a:solidFill>
                  <a:schemeClr val="tx2"/>
                </a:solidFill>
                <a:latin typeface="Calibri" pitchFamily="34" charset="0"/>
              </a:rPr>
              <a:t>: </a:t>
            </a:r>
            <a:endParaRPr lang="en-US" altLang="en-US" sz="1900" dirty="0" smtClean="0">
              <a:solidFill>
                <a:schemeClr val="tx2"/>
              </a:solidFill>
              <a:latin typeface="Calibri" pitchFamily="34" charset="0"/>
            </a:endParaRPr>
          </a:p>
          <a:p>
            <a:pPr lvl="2"/>
            <a:r>
              <a:rPr lang="en-US" altLang="en-US" sz="1900" dirty="0" smtClean="0">
                <a:solidFill>
                  <a:schemeClr val="tx2"/>
                </a:solidFill>
                <a:latin typeface="Calibri" pitchFamily="34" charset="0"/>
              </a:rPr>
              <a:t>Chapters 5 </a:t>
            </a:r>
            <a:r>
              <a:rPr lang="en-US" altLang="en-US" sz="1900" dirty="0">
                <a:solidFill>
                  <a:schemeClr val="tx2"/>
                </a:solidFill>
                <a:latin typeface="Calibri" pitchFamily="34" charset="0"/>
              </a:rPr>
              <a:t>Strategic Media </a:t>
            </a:r>
            <a:r>
              <a:rPr lang="en-US" altLang="en-US" sz="1900" dirty="0" smtClean="0">
                <a:solidFill>
                  <a:schemeClr val="tx2"/>
                </a:solidFill>
                <a:latin typeface="Calibri" pitchFamily="34" charset="0"/>
              </a:rPr>
              <a:t>Decision</a:t>
            </a:r>
          </a:p>
          <a:p>
            <a:pPr lvl="2"/>
            <a:r>
              <a:rPr lang="en-US" altLang="en-US" sz="1900" dirty="0" smtClean="0">
                <a:solidFill>
                  <a:schemeClr val="tx2"/>
                </a:solidFill>
                <a:latin typeface="Calibri" pitchFamily="34" charset="0"/>
              </a:rPr>
              <a:t>Module 3: PPT  </a:t>
            </a:r>
          </a:p>
          <a:p>
            <a:r>
              <a:rPr lang="en-US" altLang="en-US" sz="1900" b="1" dirty="0" smtClean="0">
                <a:solidFill>
                  <a:schemeClr val="tx2"/>
                </a:solidFill>
                <a:latin typeface="Calibri" pitchFamily="34" charset="0"/>
              </a:rPr>
              <a:t>Practice:</a:t>
            </a:r>
            <a:r>
              <a:rPr lang="en-US" altLang="en-US" sz="1900" dirty="0" smtClean="0">
                <a:solidFill>
                  <a:schemeClr val="tx2"/>
                </a:solidFill>
                <a:latin typeface="Calibri" pitchFamily="34" charset="0"/>
              </a:rPr>
              <a:t> Media Math included in the exam</a:t>
            </a:r>
          </a:p>
          <a:p>
            <a:r>
              <a:rPr lang="en-US" altLang="en-US" sz="1900" b="1" dirty="0" smtClean="0">
                <a:solidFill>
                  <a:schemeClr val="tx2"/>
                </a:solidFill>
                <a:latin typeface="Calibri" pitchFamily="34" charset="0"/>
              </a:rPr>
              <a:t>Test: </a:t>
            </a:r>
            <a:r>
              <a:rPr lang="en-US" altLang="en-US" sz="1900" dirty="0" smtClean="0">
                <a:solidFill>
                  <a:schemeClr val="tx2"/>
                </a:solidFill>
                <a:latin typeface="Calibri" pitchFamily="34" charset="0"/>
              </a:rPr>
              <a:t>Take Exam </a:t>
            </a:r>
            <a:r>
              <a:rPr lang="en-US" altLang="en-US" sz="1900" dirty="0">
                <a:solidFill>
                  <a:schemeClr val="tx2"/>
                </a:solidFill>
                <a:latin typeface="Calibri" pitchFamily="34" charset="0"/>
              </a:rPr>
              <a:t>#1 </a:t>
            </a:r>
            <a:r>
              <a:rPr lang="en-US" altLang="en-US" sz="1900" dirty="0" smtClean="0">
                <a:solidFill>
                  <a:schemeClr val="tx2"/>
                </a:solidFill>
                <a:latin typeface="Calibri" pitchFamily="34" charset="0"/>
              </a:rPr>
              <a:t>Saturday or Sunday, pick a day and complete in one session</a:t>
            </a:r>
            <a:endParaRPr lang="en-US" altLang="en-US" sz="1900" dirty="0">
              <a:solidFill>
                <a:schemeClr val="tx2"/>
              </a:solidFill>
              <a:latin typeface="Calibri" pitchFamily="34" charset="0"/>
            </a:endParaRPr>
          </a:p>
          <a:p>
            <a:endParaRPr lang="en-US" altLang="en-US" sz="1900" dirty="0" smtClean="0">
              <a:solidFill>
                <a:schemeClr val="tx2"/>
              </a:solidFill>
              <a:latin typeface="Calibri" pitchFamily="34" charset="0"/>
            </a:endParaRPr>
          </a:p>
          <a:p>
            <a:pPr lvl="1"/>
            <a:endParaRPr lang="en-US" altLang="en-US" sz="1800" dirty="0" smtClean="0">
              <a:solidFill>
                <a:schemeClr val="tx2"/>
              </a:solidFill>
              <a:latin typeface="Calibri" pitchFamily="34" charset="0"/>
            </a:endParaRPr>
          </a:p>
        </p:txBody>
      </p:sp>
    </p:spTree>
    <p:extLst>
      <p:ext uri="{BB962C8B-B14F-4D97-AF65-F5344CB8AC3E}">
        <p14:creationId xmlns:p14="http://schemas.microsoft.com/office/powerpoint/2010/main" val="4189599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228600" y="914400"/>
            <a:ext cx="8110538" cy="6629400"/>
          </a:xfrm>
        </p:spPr>
        <p:txBody>
          <a:bodyPr>
            <a:noAutofit/>
          </a:bodyPr>
          <a:lstStyle/>
          <a:p>
            <a:r>
              <a:rPr lang="en-US" altLang="en-US" sz="1800" b="1" dirty="0" smtClean="0">
                <a:solidFill>
                  <a:schemeClr val="tx2"/>
                </a:solidFill>
                <a:latin typeface="Calibri" pitchFamily="34" charset="0"/>
              </a:rPr>
              <a:t>Discuss: Original Blog and two peer observational comments</a:t>
            </a:r>
          </a:p>
          <a:p>
            <a:pPr marL="0" indent="0">
              <a:buNone/>
            </a:pPr>
            <a:endParaRPr lang="en-US" altLang="en-US" sz="800" b="1"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Blog Post instructions</a:t>
            </a:r>
            <a:r>
              <a:rPr lang="en-US" altLang="en-US" sz="1800" dirty="0" smtClean="0">
                <a:solidFill>
                  <a:schemeClr val="tx2"/>
                </a:solidFill>
                <a:latin typeface="Calibri" pitchFamily="34" charset="0"/>
              </a:rPr>
              <a:t>: Pick a related angle of the topic outlined below and do some research so you can write an interesting and thought provoking post. </a:t>
            </a:r>
          </a:p>
          <a:p>
            <a:pPr lvl="1"/>
            <a:endParaRPr lang="en-US" altLang="en-US" sz="800" dirty="0" smtClean="0">
              <a:solidFill>
                <a:schemeClr val="tx2"/>
              </a:solidFill>
              <a:latin typeface="Calibri" pitchFamily="34" charset="0"/>
            </a:endParaRPr>
          </a:p>
          <a:p>
            <a:pPr lvl="1"/>
            <a:r>
              <a:rPr lang="en-US" altLang="en-US" sz="1800" b="1" dirty="0">
                <a:solidFill>
                  <a:schemeClr val="tx2"/>
                </a:solidFill>
                <a:latin typeface="Calibri" pitchFamily="34" charset="0"/>
              </a:rPr>
              <a:t>Topic:</a:t>
            </a:r>
            <a:r>
              <a:rPr lang="en-US" altLang="en-US" sz="1800" dirty="0">
                <a:solidFill>
                  <a:schemeClr val="tx2"/>
                </a:solidFill>
                <a:latin typeface="Calibri" pitchFamily="34" charset="0"/>
              </a:rPr>
              <a:t> </a:t>
            </a:r>
            <a:r>
              <a:rPr lang="en-US" altLang="en-US" sz="1800" dirty="0" smtClean="0">
                <a:solidFill>
                  <a:schemeClr val="tx2"/>
                </a:solidFill>
                <a:latin typeface="Calibri" pitchFamily="34" charset="0"/>
              </a:rPr>
              <a:t>With the proliferation of  content (programming) and platforms of content delivery, advertisers have been forced </a:t>
            </a:r>
            <a:r>
              <a:rPr lang="en-US" altLang="en-US" sz="1800" dirty="0">
                <a:solidFill>
                  <a:schemeClr val="tx2"/>
                </a:solidFill>
                <a:latin typeface="Calibri" pitchFamily="34" charset="0"/>
              </a:rPr>
              <a:t>to </a:t>
            </a:r>
            <a:r>
              <a:rPr lang="en-US" altLang="en-US" sz="1800" dirty="0" smtClean="0">
                <a:solidFill>
                  <a:schemeClr val="tx2"/>
                </a:solidFill>
                <a:latin typeface="Calibri" pitchFamily="34" charset="0"/>
              </a:rPr>
              <a:t>develop hybrid forms of audience measurement to understand how many of their intended audience they are reaching.  Turner Broadcasting System’s chief research executive, Jack </a:t>
            </a:r>
            <a:r>
              <a:rPr lang="en-US" altLang="en-US" sz="1800" dirty="0" err="1" smtClean="0">
                <a:solidFill>
                  <a:schemeClr val="tx2"/>
                </a:solidFill>
                <a:latin typeface="Calibri" pitchFamily="34" charset="0"/>
              </a:rPr>
              <a:t>Wakshlag</a:t>
            </a:r>
            <a:r>
              <a:rPr lang="en-US" altLang="en-US" sz="1800" dirty="0" smtClean="0">
                <a:solidFill>
                  <a:schemeClr val="tx2"/>
                </a:solidFill>
                <a:latin typeface="Calibri" pitchFamily="34" charset="0"/>
              </a:rPr>
              <a:t>, said in a recent conference that the </a:t>
            </a:r>
            <a:r>
              <a:rPr lang="en-US" altLang="en-US" sz="1800" dirty="0">
                <a:solidFill>
                  <a:schemeClr val="tx2"/>
                </a:solidFill>
                <a:latin typeface="Calibri" pitchFamily="34" charset="0"/>
              </a:rPr>
              <a:t>TV industry is creating a series of complicated, useless “</a:t>
            </a:r>
            <a:r>
              <a:rPr lang="en-US" altLang="en-US" sz="1800" dirty="0" err="1">
                <a:solidFill>
                  <a:schemeClr val="tx2"/>
                </a:solidFill>
                <a:latin typeface="Calibri" pitchFamily="34" charset="0"/>
              </a:rPr>
              <a:t>Frankenmetrics</a:t>
            </a:r>
            <a:r>
              <a:rPr lang="en-US" altLang="en-US" sz="1800" dirty="0">
                <a:solidFill>
                  <a:schemeClr val="tx2"/>
                </a:solidFill>
                <a:latin typeface="Calibri" pitchFamily="34" charset="0"/>
              </a:rPr>
              <a:t>” to measure viewer </a:t>
            </a:r>
            <a:r>
              <a:rPr lang="en-US" altLang="en-US" sz="1800" dirty="0" smtClean="0">
                <a:solidFill>
                  <a:schemeClr val="tx2"/>
                </a:solidFill>
                <a:latin typeface="Calibri" pitchFamily="34" charset="0"/>
              </a:rPr>
              <a:t>habits. Do some research on this audience measurement issue and pick an angle on this topic to provide your commentary. You can also research alternative companies that are providing solutions like </a:t>
            </a:r>
            <a:r>
              <a:rPr lang="en-US" altLang="en-US" sz="1800" dirty="0" err="1" smtClean="0">
                <a:solidFill>
                  <a:schemeClr val="tx2"/>
                </a:solidFill>
                <a:latin typeface="Calibri" pitchFamily="34" charset="0"/>
              </a:rPr>
              <a:t>Rentrak</a:t>
            </a:r>
            <a:r>
              <a:rPr lang="en-US" altLang="en-US" sz="1800" dirty="0" smtClean="0">
                <a:solidFill>
                  <a:schemeClr val="tx2"/>
                </a:solidFill>
                <a:latin typeface="Calibri" pitchFamily="34" charset="0"/>
              </a:rPr>
              <a:t> and others. </a:t>
            </a:r>
            <a:endParaRPr lang="en-US" altLang="en-US" sz="800" dirty="0" smtClean="0">
              <a:solidFill>
                <a:schemeClr val="tx2"/>
              </a:solidFill>
              <a:latin typeface="Calibri" pitchFamily="34" charset="0"/>
            </a:endParaRPr>
          </a:p>
          <a:p>
            <a:pPr lvl="1"/>
            <a:r>
              <a:rPr lang="en-US" altLang="en-US" sz="1800" dirty="0" smtClean="0">
                <a:solidFill>
                  <a:schemeClr val="tx2"/>
                </a:solidFill>
                <a:latin typeface="Calibri" pitchFamily="34" charset="0"/>
              </a:rPr>
              <a:t>Peer Commentary: Write a </a:t>
            </a:r>
            <a:r>
              <a:rPr lang="en-US" altLang="en-US" sz="1800" b="1" u="sng" dirty="0" smtClean="0">
                <a:solidFill>
                  <a:schemeClr val="tx2"/>
                </a:solidFill>
                <a:latin typeface="Calibri" pitchFamily="34" charset="0"/>
              </a:rPr>
              <a:t>3 sentence minimum </a:t>
            </a:r>
            <a:r>
              <a:rPr lang="en-US" altLang="en-US" sz="1800" dirty="0" smtClean="0">
                <a:solidFill>
                  <a:schemeClr val="tx2"/>
                </a:solidFill>
                <a:latin typeface="Calibri" pitchFamily="34" charset="0"/>
              </a:rPr>
              <a:t>comment  on </a:t>
            </a:r>
            <a:r>
              <a:rPr lang="en-US" altLang="en-US" sz="1800" b="1" u="sng" dirty="0" smtClean="0">
                <a:solidFill>
                  <a:schemeClr val="tx2"/>
                </a:solidFill>
                <a:latin typeface="Calibri" pitchFamily="34" charset="0"/>
              </a:rPr>
              <a:t>2 peers’ blog posts</a:t>
            </a:r>
            <a:r>
              <a:rPr lang="en-US" altLang="en-US" sz="1800" u="sng" dirty="0" smtClean="0">
                <a:solidFill>
                  <a:schemeClr val="tx2"/>
                </a:solidFill>
                <a:latin typeface="Calibri" pitchFamily="34" charset="0"/>
              </a:rPr>
              <a:t> </a:t>
            </a:r>
            <a:r>
              <a:rPr lang="en-US" altLang="en-US" sz="1800" dirty="0" smtClean="0">
                <a:solidFill>
                  <a:schemeClr val="tx2"/>
                </a:solidFill>
                <a:latin typeface="Calibri" pitchFamily="34" charset="0"/>
              </a:rPr>
              <a:t>submitted. If you comment on the same topic or angle written by one of your peers, write from a different point-of-view.      </a:t>
            </a:r>
          </a:p>
          <a:p>
            <a:pPr lvl="1"/>
            <a:endParaRPr lang="en-US" altLang="en-US" sz="1800" dirty="0" smtClean="0">
              <a:solidFill>
                <a:schemeClr val="tx2"/>
              </a:solidFill>
              <a:latin typeface="Calibri" pitchFamily="34" charset="0"/>
            </a:endParaRPr>
          </a:p>
        </p:txBody>
      </p:sp>
      <p:sp>
        <p:nvSpPr>
          <p:cNvPr id="5"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3</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w/o  </a:t>
            </a:r>
            <a:r>
              <a:rPr lang="en-US" altLang="en-US" sz="3600" b="1" dirty="0">
                <a:solidFill>
                  <a:schemeClr val="tx2"/>
                </a:solidFill>
                <a:latin typeface="Calibri" pitchFamily="34" charset="0"/>
              </a:rPr>
              <a:t>9/7 – </a:t>
            </a:r>
            <a:r>
              <a:rPr lang="en-US" altLang="en-US" sz="3600" b="1" dirty="0" smtClean="0">
                <a:solidFill>
                  <a:schemeClr val="tx2"/>
                </a:solidFill>
                <a:latin typeface="Calibri" pitchFamily="34" charset="0"/>
              </a:rPr>
              <a:t>9/13</a:t>
            </a:r>
          </a:p>
        </p:txBody>
      </p:sp>
    </p:spTree>
    <p:extLst>
      <p:ext uri="{BB962C8B-B14F-4D97-AF65-F5344CB8AC3E}">
        <p14:creationId xmlns:p14="http://schemas.microsoft.com/office/powerpoint/2010/main" val="1255454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sz="quarter" idx="1"/>
          </p:nvPr>
        </p:nvSpPr>
        <p:spPr>
          <a:xfrm>
            <a:off x="137615" y="2362200"/>
            <a:ext cx="8991600" cy="1676400"/>
          </a:xfrm>
        </p:spPr>
        <p:txBody>
          <a:bodyPr>
            <a:normAutofit/>
          </a:bodyPr>
          <a:lstStyle/>
          <a:p>
            <a:pPr algn="ctr">
              <a:buFont typeface="Wingdings" pitchFamily="2" charset="2"/>
              <a:buNone/>
            </a:pPr>
            <a:r>
              <a:rPr lang="en-US" altLang="en-US" sz="3600" b="1" dirty="0" smtClean="0">
                <a:solidFill>
                  <a:schemeClr val="tx2"/>
                </a:solidFill>
                <a:latin typeface="Calibri" pitchFamily="34" charset="0"/>
              </a:rPr>
              <a:t>Module 4 – Week 4</a:t>
            </a:r>
          </a:p>
          <a:p>
            <a:r>
              <a:rPr lang="en-US" altLang="en-US" sz="3600" b="1" dirty="0">
                <a:solidFill>
                  <a:schemeClr val="tx2"/>
                </a:solidFill>
                <a:latin typeface="Calibri" pitchFamily="34" charset="0"/>
              </a:rPr>
              <a:t>Modern Media Planning</a:t>
            </a:r>
            <a:endParaRPr lang="en-US" altLang="en-US" sz="3600" b="1" dirty="0" smtClean="0">
              <a:solidFill>
                <a:schemeClr val="tx2"/>
              </a:solidFill>
              <a:latin typeface="Calibri" pitchFamily="34" charset="0"/>
            </a:endParaRPr>
          </a:p>
        </p:txBody>
      </p:sp>
    </p:spTree>
    <p:extLst>
      <p:ext uri="{BB962C8B-B14F-4D97-AF65-F5344CB8AC3E}">
        <p14:creationId xmlns:p14="http://schemas.microsoft.com/office/powerpoint/2010/main" val="2627566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610600" cy="6248400"/>
          </a:xfrm>
        </p:spPr>
        <p:txBody>
          <a:bodyPr>
            <a:normAutofit lnSpcReduction="10000"/>
          </a:bodyPr>
          <a:lstStyle/>
          <a:p>
            <a:pPr marL="0" indent="0">
              <a:buNone/>
            </a:pPr>
            <a:r>
              <a:rPr lang="en-US" sz="2400" b="1" dirty="0" smtClean="0">
                <a:solidFill>
                  <a:schemeClr val="tx2"/>
                </a:solidFill>
              </a:rPr>
              <a:t>Module 4: Week 4</a:t>
            </a:r>
          </a:p>
          <a:p>
            <a:r>
              <a:rPr lang="en-US" sz="1900" b="1" dirty="0" smtClean="0">
                <a:solidFill>
                  <a:schemeClr val="tx2"/>
                </a:solidFill>
              </a:rPr>
              <a:t>Course Objectives:</a:t>
            </a:r>
          </a:p>
          <a:p>
            <a:pPr lvl="1"/>
            <a:r>
              <a:rPr lang="en-US" sz="1700" dirty="0" smtClean="0">
                <a:solidFill>
                  <a:schemeClr val="tx2"/>
                </a:solidFill>
              </a:rPr>
              <a:t>Identify </a:t>
            </a:r>
            <a:r>
              <a:rPr lang="en-US" sz="1700" dirty="0">
                <a:solidFill>
                  <a:schemeClr val="tx2"/>
                </a:solidFill>
              </a:rPr>
              <a:t>the various media capabilities, limits and emerging trends to formulate sound media plans that reach intended consumer targets with minimal spending waste </a:t>
            </a:r>
          </a:p>
          <a:p>
            <a:pPr lvl="1"/>
            <a:r>
              <a:rPr lang="en-US" sz="1700" dirty="0" smtClean="0">
                <a:solidFill>
                  <a:schemeClr val="tx2"/>
                </a:solidFill>
              </a:rPr>
              <a:t>Demonstrate </a:t>
            </a:r>
            <a:r>
              <a:rPr lang="en-US" sz="1700" dirty="0">
                <a:solidFill>
                  <a:schemeClr val="tx2"/>
                </a:solidFill>
              </a:rPr>
              <a:t>the application of the key performance indicators of media and media vehicles in the development and execution of a media plan.</a:t>
            </a:r>
          </a:p>
          <a:p>
            <a:pPr lvl="1"/>
            <a:r>
              <a:rPr lang="en-US" sz="1700" dirty="0" smtClean="0">
                <a:solidFill>
                  <a:schemeClr val="tx2"/>
                </a:solidFill>
              </a:rPr>
              <a:t>Define </a:t>
            </a:r>
            <a:r>
              <a:rPr lang="en-US" sz="1700" dirty="0">
                <a:solidFill>
                  <a:schemeClr val="tx2"/>
                </a:solidFill>
              </a:rPr>
              <a:t>key media terminology and concepts.</a:t>
            </a:r>
          </a:p>
          <a:p>
            <a:pPr lvl="1"/>
            <a:r>
              <a:rPr lang="en-US" sz="1700" dirty="0" smtClean="0">
                <a:solidFill>
                  <a:schemeClr val="tx2"/>
                </a:solidFill>
              </a:rPr>
              <a:t>Explain </a:t>
            </a:r>
            <a:r>
              <a:rPr lang="en-US" sz="1700" dirty="0">
                <a:solidFill>
                  <a:schemeClr val="tx2"/>
                </a:solidFill>
              </a:rPr>
              <a:t>the techniques for audience measurement and how to apply them in the evaluation of media.</a:t>
            </a:r>
          </a:p>
          <a:p>
            <a:pPr lvl="1"/>
            <a:r>
              <a:rPr lang="en-US" sz="1700" dirty="0" smtClean="0">
                <a:solidFill>
                  <a:schemeClr val="tx2"/>
                </a:solidFill>
              </a:rPr>
              <a:t>Demonstrate </a:t>
            </a:r>
            <a:r>
              <a:rPr lang="en-US" sz="1700" dirty="0">
                <a:solidFill>
                  <a:schemeClr val="tx2"/>
                </a:solidFill>
              </a:rPr>
              <a:t>a keen understanding of the business of media and cutting edge media trends to be a valuable asset to any professional communications environment.</a:t>
            </a:r>
          </a:p>
          <a:p>
            <a:pPr lvl="1"/>
            <a:endParaRPr lang="en-US" sz="800" dirty="0" smtClean="0">
              <a:solidFill>
                <a:schemeClr val="tx2"/>
              </a:solidFill>
            </a:endParaRPr>
          </a:p>
          <a:p>
            <a:r>
              <a:rPr lang="en-US" sz="1900" b="1" dirty="0" smtClean="0">
                <a:solidFill>
                  <a:schemeClr val="tx2"/>
                </a:solidFill>
              </a:rPr>
              <a:t>Module Objectives:</a:t>
            </a:r>
          </a:p>
          <a:p>
            <a:pPr lvl="1"/>
            <a:r>
              <a:rPr lang="en-US" sz="1700" dirty="0" smtClean="0">
                <a:solidFill>
                  <a:schemeClr val="tx2"/>
                </a:solidFill>
              </a:rPr>
              <a:t>To understand how the business of media functions as it relates to projecting audiences and tracking results </a:t>
            </a:r>
          </a:p>
          <a:p>
            <a:pPr lvl="1"/>
            <a:r>
              <a:rPr lang="en-US" sz="1700" dirty="0" smtClean="0">
                <a:solidFill>
                  <a:schemeClr val="tx2"/>
                </a:solidFill>
              </a:rPr>
              <a:t>To apply methods of Media Performance analysis</a:t>
            </a:r>
            <a:endParaRPr lang="en-US" sz="1700" dirty="0">
              <a:solidFill>
                <a:schemeClr val="tx2"/>
              </a:solidFill>
            </a:endParaRPr>
          </a:p>
          <a:p>
            <a:pPr lvl="1"/>
            <a:r>
              <a:rPr lang="en-US" sz="1700" dirty="0" smtClean="0">
                <a:solidFill>
                  <a:schemeClr val="tx2"/>
                </a:solidFill>
              </a:rPr>
              <a:t>To understand the </a:t>
            </a:r>
            <a:r>
              <a:rPr lang="en-US" sz="1700" dirty="0">
                <a:solidFill>
                  <a:schemeClr val="tx2"/>
                </a:solidFill>
              </a:rPr>
              <a:t>Business of </a:t>
            </a:r>
            <a:r>
              <a:rPr lang="en-US" sz="1700" dirty="0" smtClean="0">
                <a:solidFill>
                  <a:schemeClr val="tx2"/>
                </a:solidFill>
              </a:rPr>
              <a:t>Radio including audience measurement</a:t>
            </a:r>
            <a:endParaRPr lang="en-US" sz="1700" dirty="0">
              <a:solidFill>
                <a:schemeClr val="tx2"/>
              </a:solidFill>
            </a:endParaRPr>
          </a:p>
          <a:p>
            <a:pPr lvl="1"/>
            <a:r>
              <a:rPr lang="en-US" sz="1700" dirty="0" smtClean="0">
                <a:solidFill>
                  <a:schemeClr val="tx2"/>
                </a:solidFill>
              </a:rPr>
              <a:t>To Understand the </a:t>
            </a:r>
            <a:r>
              <a:rPr lang="en-US" sz="1700" dirty="0">
                <a:solidFill>
                  <a:schemeClr val="tx2"/>
                </a:solidFill>
              </a:rPr>
              <a:t>Business of Outdoor or Out-of-Home</a:t>
            </a:r>
          </a:p>
          <a:p>
            <a:pPr lvl="1"/>
            <a:r>
              <a:rPr lang="en-US" sz="1700" dirty="0" smtClean="0">
                <a:solidFill>
                  <a:schemeClr val="tx2"/>
                </a:solidFill>
              </a:rPr>
              <a:t>To apply Syndicated </a:t>
            </a:r>
            <a:r>
              <a:rPr lang="en-US" sz="1700" dirty="0">
                <a:solidFill>
                  <a:schemeClr val="tx2"/>
                </a:solidFill>
              </a:rPr>
              <a:t>Research </a:t>
            </a:r>
            <a:r>
              <a:rPr lang="en-US" sz="1700" dirty="0" smtClean="0">
                <a:solidFill>
                  <a:schemeClr val="tx2"/>
                </a:solidFill>
              </a:rPr>
              <a:t>Sources through the understanding of Index  </a:t>
            </a:r>
          </a:p>
          <a:p>
            <a:pPr lvl="1"/>
            <a:r>
              <a:rPr lang="en-US" sz="1700" dirty="0" smtClean="0">
                <a:solidFill>
                  <a:schemeClr val="tx2"/>
                </a:solidFill>
              </a:rPr>
              <a:t>To recognize how the interaction of media planner, media buyer, and the media seller works when executing a media plan  </a:t>
            </a:r>
          </a:p>
          <a:p>
            <a:pPr lvl="1"/>
            <a:endParaRPr lang="en-US" sz="1700" dirty="0" smtClean="0">
              <a:solidFill>
                <a:schemeClr val="tx2"/>
              </a:solidFill>
            </a:endParaRPr>
          </a:p>
          <a:p>
            <a:pPr lvl="1"/>
            <a:endParaRPr lang="en-US" sz="1700" dirty="0" smtClean="0">
              <a:solidFill>
                <a:schemeClr val="tx2"/>
              </a:solidFill>
            </a:endParaRPr>
          </a:p>
          <a:p>
            <a:endParaRPr lang="en-US" sz="1700" dirty="0" smtClean="0">
              <a:solidFill>
                <a:schemeClr val="tx2"/>
              </a:solidFill>
            </a:endParaRPr>
          </a:p>
        </p:txBody>
      </p:sp>
      <p:sp>
        <p:nvSpPr>
          <p:cNvPr id="6" name="Title 1"/>
          <p:cNvSpPr>
            <a:spLocks noGrp="1"/>
          </p:cNvSpPr>
          <p:nvPr>
            <p:ph type="title"/>
          </p:nvPr>
        </p:nvSpPr>
        <p:spPr>
          <a:xfrm>
            <a:off x="533400" y="-152400"/>
            <a:ext cx="8686800" cy="1143000"/>
          </a:xfrm>
        </p:spPr>
        <p:txBody>
          <a:bodyPr>
            <a:noAutofit/>
          </a:bodyPr>
          <a:lstStyle/>
          <a:p>
            <a:r>
              <a:rPr lang="en-US" sz="3600" b="1" dirty="0" smtClean="0">
                <a:solidFill>
                  <a:schemeClr val="tx2"/>
                </a:solidFill>
              </a:rPr>
              <a:t>Module 4 – Week 4: Modern Media </a:t>
            </a:r>
            <a:r>
              <a:rPr lang="en-US" sz="3600" b="1" dirty="0">
                <a:solidFill>
                  <a:schemeClr val="tx2"/>
                </a:solidFill>
              </a:rPr>
              <a:t>Planning</a:t>
            </a:r>
          </a:p>
        </p:txBody>
      </p:sp>
    </p:spTree>
    <p:extLst>
      <p:ext uri="{BB962C8B-B14F-4D97-AF65-F5344CB8AC3E}">
        <p14:creationId xmlns:p14="http://schemas.microsoft.com/office/powerpoint/2010/main" val="2761235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4: To-Do List w/o  </a:t>
            </a:r>
            <a:r>
              <a:rPr lang="en-US" altLang="en-US" sz="3600" b="1" dirty="0">
                <a:solidFill>
                  <a:schemeClr val="tx2"/>
                </a:solidFill>
                <a:latin typeface="Calibri" pitchFamily="34" charset="0"/>
              </a:rPr>
              <a:t>9/14 – </a:t>
            </a:r>
            <a:r>
              <a:rPr lang="en-US" altLang="en-US" sz="3600" b="1" dirty="0" smtClean="0">
                <a:solidFill>
                  <a:schemeClr val="tx2"/>
                </a:solidFill>
                <a:latin typeface="Calibri" pitchFamily="34" charset="0"/>
              </a:rPr>
              <a:t>9/20</a:t>
            </a:r>
          </a:p>
        </p:txBody>
      </p:sp>
      <p:sp>
        <p:nvSpPr>
          <p:cNvPr id="6147" name="Content Placeholder 2"/>
          <p:cNvSpPr>
            <a:spLocks noGrp="1"/>
          </p:cNvSpPr>
          <p:nvPr>
            <p:ph idx="1"/>
          </p:nvPr>
        </p:nvSpPr>
        <p:spPr>
          <a:xfrm>
            <a:off x="425354" y="796096"/>
            <a:ext cx="8337645" cy="6214304"/>
          </a:xfrm>
        </p:spPr>
        <p:txBody>
          <a:bodyPr>
            <a:normAutofit fontScale="85000" lnSpcReduction="10000"/>
          </a:bodyPr>
          <a:lstStyle/>
          <a:p>
            <a:r>
              <a:rPr lang="en-US" altLang="en-US" sz="1900" b="1" dirty="0" smtClean="0">
                <a:solidFill>
                  <a:schemeClr val="tx2"/>
                </a:solidFill>
                <a:latin typeface="Calibri" pitchFamily="34" charset="0"/>
              </a:rPr>
              <a:t>Watch: </a:t>
            </a:r>
            <a:r>
              <a:rPr lang="en-US" altLang="en-US" sz="1900" dirty="0" smtClean="0">
                <a:solidFill>
                  <a:schemeClr val="tx2"/>
                </a:solidFill>
                <a:latin typeface="Calibri" pitchFamily="34" charset="0"/>
              </a:rPr>
              <a:t>Videos on Media </a:t>
            </a:r>
            <a:r>
              <a:rPr lang="en-US" altLang="en-US" sz="1900" dirty="0">
                <a:solidFill>
                  <a:schemeClr val="tx2"/>
                </a:solidFill>
                <a:latin typeface="Calibri" pitchFamily="34" charset="0"/>
              </a:rPr>
              <a:t>measurement and audience measurement </a:t>
            </a:r>
            <a:r>
              <a:rPr lang="en-US" altLang="en-US" sz="1900" dirty="0" smtClean="0">
                <a:solidFill>
                  <a:schemeClr val="tx2"/>
                </a:solidFill>
                <a:latin typeface="Calibri" pitchFamily="34" charset="0"/>
              </a:rPr>
              <a:t>in this order: </a:t>
            </a:r>
          </a:p>
          <a:p>
            <a:pPr marL="1371600" lvl="2" indent="-457200">
              <a:buFont typeface="+mj-lt"/>
              <a:buAutoNum type="arabicPeriod"/>
            </a:pPr>
            <a:r>
              <a:rPr lang="en-US" altLang="en-US" sz="1900" dirty="0" smtClean="0">
                <a:solidFill>
                  <a:schemeClr val="tx2"/>
                </a:solidFill>
                <a:latin typeface="Calibri" pitchFamily="34" charset="0"/>
              </a:rPr>
              <a:t>Simple </a:t>
            </a:r>
            <a:r>
              <a:rPr lang="en-US" altLang="en-US" sz="1900" dirty="0">
                <a:solidFill>
                  <a:schemeClr val="tx2"/>
                </a:solidFill>
                <a:latin typeface="Calibri" pitchFamily="34" charset="0"/>
              </a:rPr>
              <a:t>and Advanced Index</a:t>
            </a:r>
          </a:p>
          <a:p>
            <a:pPr marL="1371600" lvl="2" indent="-457200">
              <a:buFont typeface="+mj-lt"/>
              <a:buAutoNum type="arabicPeriod"/>
            </a:pPr>
            <a:r>
              <a:rPr lang="en-US" altLang="en-US" sz="1900" dirty="0">
                <a:solidFill>
                  <a:schemeClr val="tx2"/>
                </a:solidFill>
                <a:latin typeface="Calibri" pitchFamily="34" charset="0"/>
              </a:rPr>
              <a:t>Working with Radio avails or rate card</a:t>
            </a:r>
          </a:p>
          <a:p>
            <a:pPr marL="1371600" lvl="2" indent="-457200">
              <a:buFont typeface="+mj-lt"/>
              <a:buAutoNum type="arabicPeriod"/>
            </a:pPr>
            <a:r>
              <a:rPr lang="en-US" altLang="en-US" sz="1900" dirty="0">
                <a:solidFill>
                  <a:schemeClr val="tx2"/>
                </a:solidFill>
                <a:latin typeface="Calibri" pitchFamily="34" charset="0"/>
              </a:rPr>
              <a:t>Fixed positions vs. ROS</a:t>
            </a:r>
          </a:p>
          <a:p>
            <a:pPr marL="1371600" lvl="2" indent="-457200">
              <a:buFont typeface="+mj-lt"/>
              <a:buAutoNum type="arabicPeriod"/>
            </a:pPr>
            <a:r>
              <a:rPr lang="en-US" altLang="en-US" sz="1900" dirty="0">
                <a:solidFill>
                  <a:schemeClr val="tx2"/>
                </a:solidFill>
                <a:latin typeface="Calibri" pitchFamily="34" charset="0"/>
              </a:rPr>
              <a:t>Television Audience </a:t>
            </a:r>
            <a:r>
              <a:rPr lang="en-US" altLang="en-US" sz="1900" dirty="0" smtClean="0">
                <a:solidFill>
                  <a:schemeClr val="tx2"/>
                </a:solidFill>
                <a:latin typeface="Calibri" pitchFamily="34" charset="0"/>
              </a:rPr>
              <a:t>Projection</a:t>
            </a:r>
          </a:p>
          <a:p>
            <a:r>
              <a:rPr lang="en-US" altLang="en-US" sz="1900" b="1" dirty="0" smtClean="0">
                <a:solidFill>
                  <a:schemeClr val="tx2"/>
                </a:solidFill>
                <a:latin typeface="Calibri" pitchFamily="34" charset="0"/>
              </a:rPr>
              <a:t>Listen: </a:t>
            </a:r>
            <a:r>
              <a:rPr lang="en-US" altLang="en-US" sz="1900" dirty="0" smtClean="0">
                <a:solidFill>
                  <a:schemeClr val="tx2"/>
                </a:solidFill>
                <a:latin typeface="Calibri" pitchFamily="34" charset="0"/>
              </a:rPr>
              <a:t>No Podcasts</a:t>
            </a:r>
          </a:p>
          <a:p>
            <a:r>
              <a:rPr lang="en-US" altLang="en-US" sz="1900" b="1" dirty="0" smtClean="0">
                <a:solidFill>
                  <a:schemeClr val="tx2"/>
                </a:solidFill>
                <a:latin typeface="Calibri" pitchFamily="34" charset="0"/>
              </a:rPr>
              <a:t>Read: </a:t>
            </a:r>
          </a:p>
          <a:p>
            <a:pPr lvl="2"/>
            <a:r>
              <a:rPr lang="en-US" altLang="en-US" sz="1900" b="1" dirty="0" smtClean="0">
                <a:solidFill>
                  <a:schemeClr val="tx2"/>
                </a:solidFill>
                <a:latin typeface="Calibri" pitchFamily="34" charset="0"/>
              </a:rPr>
              <a:t>Required Articles</a:t>
            </a:r>
            <a:r>
              <a:rPr lang="en-US" altLang="en-US" sz="1900" dirty="0" smtClean="0">
                <a:solidFill>
                  <a:schemeClr val="tx2"/>
                </a:solidFill>
                <a:latin typeface="Calibri" pitchFamily="34" charset="0"/>
              </a:rPr>
              <a:t>: </a:t>
            </a:r>
          </a:p>
          <a:p>
            <a:pPr lvl="3"/>
            <a:r>
              <a:rPr lang="en-US" altLang="en-US" sz="1500" dirty="0" smtClean="0">
                <a:solidFill>
                  <a:schemeClr val="tx2"/>
                </a:solidFill>
                <a:latin typeface="Calibri" pitchFamily="34" charset="0"/>
              </a:rPr>
              <a:t>Guide To Using PPM Data, </a:t>
            </a:r>
          </a:p>
          <a:p>
            <a:pPr lvl="3"/>
            <a:r>
              <a:rPr lang="en-US" altLang="en-US" sz="1500" dirty="0" smtClean="0">
                <a:solidFill>
                  <a:schemeClr val="tx2"/>
                </a:solidFill>
                <a:latin typeface="Calibri" pitchFamily="34" charset="0"/>
              </a:rPr>
              <a:t>Understanding Radio Audiences </a:t>
            </a:r>
          </a:p>
          <a:p>
            <a:pPr lvl="3"/>
            <a:r>
              <a:rPr lang="en-US" altLang="en-US" sz="1500" dirty="0" smtClean="0">
                <a:solidFill>
                  <a:schemeClr val="tx2"/>
                </a:solidFill>
                <a:latin typeface="Calibri" pitchFamily="34" charset="0"/>
              </a:rPr>
              <a:t>Digital </a:t>
            </a:r>
            <a:r>
              <a:rPr lang="en-US" altLang="en-US" sz="1500" dirty="0">
                <a:solidFill>
                  <a:schemeClr val="tx2"/>
                </a:solidFill>
                <a:latin typeface="Calibri" pitchFamily="34" charset="0"/>
              </a:rPr>
              <a:t>Billboards, Diversions Drivers Can’t </a:t>
            </a:r>
            <a:r>
              <a:rPr lang="en-US" altLang="en-US" sz="1500" dirty="0" smtClean="0">
                <a:solidFill>
                  <a:schemeClr val="tx2"/>
                </a:solidFill>
                <a:latin typeface="Calibri" pitchFamily="34" charset="0"/>
              </a:rPr>
              <a:t>Escape</a:t>
            </a:r>
          </a:p>
          <a:p>
            <a:pPr lvl="2"/>
            <a:r>
              <a:rPr lang="en-US" altLang="en-US" sz="1900" b="1" dirty="0" smtClean="0">
                <a:solidFill>
                  <a:schemeClr val="tx2"/>
                </a:solidFill>
                <a:latin typeface="Calibri" pitchFamily="34" charset="0"/>
              </a:rPr>
              <a:t>Optional Articles</a:t>
            </a:r>
            <a:r>
              <a:rPr lang="en-US" altLang="en-US" sz="1900" dirty="0">
                <a:solidFill>
                  <a:schemeClr val="tx2"/>
                </a:solidFill>
                <a:latin typeface="Calibri" pitchFamily="34" charset="0"/>
              </a:rPr>
              <a:t>: </a:t>
            </a:r>
            <a:endParaRPr lang="en-US" altLang="en-US" sz="1900" dirty="0" smtClean="0">
              <a:solidFill>
                <a:schemeClr val="tx2"/>
              </a:solidFill>
              <a:latin typeface="Calibri" pitchFamily="34" charset="0"/>
            </a:endParaRPr>
          </a:p>
          <a:p>
            <a:pPr lvl="3"/>
            <a:r>
              <a:rPr lang="en-US" altLang="en-US" sz="1500" dirty="0" smtClean="0">
                <a:solidFill>
                  <a:schemeClr val="tx2"/>
                </a:solidFill>
                <a:latin typeface="Calibri" pitchFamily="34" charset="0"/>
              </a:rPr>
              <a:t>Old </a:t>
            </a:r>
            <a:r>
              <a:rPr lang="en-US" altLang="en-US" sz="1500" dirty="0">
                <a:solidFill>
                  <a:schemeClr val="tx2"/>
                </a:solidFill>
                <a:latin typeface="Calibri" pitchFamily="34" charset="0"/>
              </a:rPr>
              <a:t>Media Can Still </a:t>
            </a:r>
            <a:r>
              <a:rPr lang="en-US" altLang="en-US" sz="1500" dirty="0" smtClean="0">
                <a:solidFill>
                  <a:schemeClr val="tx2"/>
                </a:solidFill>
                <a:latin typeface="Calibri" pitchFamily="34" charset="0"/>
              </a:rPr>
              <a:t>Thrive</a:t>
            </a:r>
          </a:p>
          <a:p>
            <a:pPr lvl="3"/>
            <a:r>
              <a:rPr lang="en-US" altLang="en-US" sz="1500" dirty="0" smtClean="0">
                <a:solidFill>
                  <a:schemeClr val="tx2"/>
                </a:solidFill>
                <a:latin typeface="Calibri" pitchFamily="34" charset="0"/>
              </a:rPr>
              <a:t>ComScore </a:t>
            </a:r>
            <a:r>
              <a:rPr lang="en-US" altLang="en-US" sz="1500" dirty="0">
                <a:solidFill>
                  <a:schemeClr val="tx2"/>
                </a:solidFill>
                <a:latin typeface="Calibri" pitchFamily="34" charset="0"/>
              </a:rPr>
              <a:t>and </a:t>
            </a:r>
            <a:r>
              <a:rPr lang="en-US" altLang="en-US" sz="1500" dirty="0" smtClean="0">
                <a:solidFill>
                  <a:schemeClr val="tx2"/>
                </a:solidFill>
                <a:latin typeface="Calibri" pitchFamily="34" charset="0"/>
              </a:rPr>
              <a:t>Arbitron</a:t>
            </a:r>
          </a:p>
          <a:p>
            <a:pPr lvl="3"/>
            <a:r>
              <a:rPr lang="en-US" altLang="en-US" sz="1500" dirty="0" smtClean="0">
                <a:solidFill>
                  <a:schemeClr val="tx2"/>
                </a:solidFill>
                <a:latin typeface="Calibri" pitchFamily="34" charset="0"/>
              </a:rPr>
              <a:t>4 </a:t>
            </a:r>
            <a:r>
              <a:rPr lang="en-US" altLang="en-US" sz="1500" dirty="0">
                <a:solidFill>
                  <a:schemeClr val="tx2"/>
                </a:solidFill>
                <a:latin typeface="Calibri" pitchFamily="34" charset="0"/>
              </a:rPr>
              <a:t>Things Radio Can Learn from Jeff </a:t>
            </a:r>
            <a:r>
              <a:rPr lang="en-US" altLang="en-US" sz="1500" dirty="0" smtClean="0">
                <a:solidFill>
                  <a:schemeClr val="tx2"/>
                </a:solidFill>
                <a:latin typeface="Calibri" pitchFamily="34" charset="0"/>
              </a:rPr>
              <a:t>Bezos</a:t>
            </a:r>
          </a:p>
          <a:p>
            <a:pPr marL="400050"/>
            <a:r>
              <a:rPr lang="en-US" altLang="en-US" sz="1900" b="1" dirty="0" smtClean="0">
                <a:solidFill>
                  <a:schemeClr val="tx2"/>
                </a:solidFill>
                <a:latin typeface="Calibri" pitchFamily="34" charset="0"/>
              </a:rPr>
              <a:t>Study</a:t>
            </a:r>
            <a:r>
              <a:rPr lang="en-US" altLang="en-US" sz="1900" dirty="0">
                <a:solidFill>
                  <a:schemeClr val="tx2"/>
                </a:solidFill>
                <a:latin typeface="Calibri" pitchFamily="34" charset="0"/>
              </a:rPr>
              <a:t>: </a:t>
            </a:r>
            <a:endParaRPr lang="en-US" altLang="en-US" sz="1900" dirty="0" smtClean="0">
              <a:solidFill>
                <a:schemeClr val="tx2"/>
              </a:solidFill>
              <a:latin typeface="Calibri" pitchFamily="34" charset="0"/>
            </a:endParaRPr>
          </a:p>
          <a:p>
            <a:pPr lvl="2"/>
            <a:r>
              <a:rPr lang="en-US" altLang="en-US" sz="1900" dirty="0" smtClean="0">
                <a:solidFill>
                  <a:schemeClr val="tx2"/>
                </a:solidFill>
                <a:latin typeface="Calibri" pitchFamily="34" charset="0"/>
              </a:rPr>
              <a:t>Chapters 6 </a:t>
            </a:r>
            <a:r>
              <a:rPr lang="en-US" altLang="en-US" sz="1900" dirty="0">
                <a:solidFill>
                  <a:schemeClr val="tx2"/>
                </a:solidFill>
                <a:latin typeface="Calibri" pitchFamily="34" charset="0"/>
              </a:rPr>
              <a:t>Strategic Media </a:t>
            </a:r>
            <a:r>
              <a:rPr lang="en-US" altLang="en-US" sz="1900" dirty="0" smtClean="0">
                <a:solidFill>
                  <a:schemeClr val="tx2"/>
                </a:solidFill>
                <a:latin typeface="Calibri" pitchFamily="34" charset="0"/>
              </a:rPr>
              <a:t>Decisions, Chapter Four </a:t>
            </a:r>
            <a:r>
              <a:rPr lang="fr-FR" altLang="en-US" sz="1900" dirty="0" smtClean="0">
                <a:solidFill>
                  <a:schemeClr val="tx2"/>
                </a:solidFill>
                <a:latin typeface="Calibri" pitchFamily="34" charset="0"/>
              </a:rPr>
              <a:t>Index </a:t>
            </a:r>
            <a:r>
              <a:rPr lang="fr-FR" altLang="en-US" sz="1900" dirty="0">
                <a:solidFill>
                  <a:schemeClr val="tx2"/>
                </a:solidFill>
                <a:latin typeface="Calibri" pitchFamily="34" charset="0"/>
              </a:rPr>
              <a:t>section, pages 150-166 </a:t>
            </a:r>
            <a:endParaRPr lang="en-US" altLang="en-US" sz="1900" dirty="0" smtClean="0">
              <a:solidFill>
                <a:schemeClr val="tx2"/>
              </a:solidFill>
              <a:latin typeface="Calibri" pitchFamily="34" charset="0"/>
            </a:endParaRPr>
          </a:p>
          <a:p>
            <a:pPr lvl="2"/>
            <a:r>
              <a:rPr lang="en-US" altLang="en-US" sz="1900" dirty="0" smtClean="0">
                <a:solidFill>
                  <a:schemeClr val="tx2"/>
                </a:solidFill>
                <a:latin typeface="Calibri" pitchFamily="34" charset="0"/>
              </a:rPr>
              <a:t>Module 4 PPT</a:t>
            </a:r>
          </a:p>
          <a:p>
            <a:pPr lvl="2"/>
            <a:r>
              <a:rPr lang="en-US" altLang="en-US" sz="1900" dirty="0" smtClean="0">
                <a:solidFill>
                  <a:schemeClr val="tx2"/>
                </a:solidFill>
                <a:latin typeface="Calibri" pitchFamily="34" charset="0"/>
              </a:rPr>
              <a:t>All Video Lessons PPTs</a:t>
            </a:r>
          </a:p>
          <a:p>
            <a:pPr lvl="2"/>
            <a:r>
              <a:rPr lang="en-US" altLang="en-US" sz="1900" dirty="0" smtClean="0">
                <a:solidFill>
                  <a:schemeClr val="tx2"/>
                </a:solidFill>
                <a:latin typeface="Calibri" pitchFamily="34" charset="0"/>
              </a:rPr>
              <a:t>Quiz #3 Study Guide</a:t>
            </a:r>
          </a:p>
          <a:p>
            <a:r>
              <a:rPr lang="en-US" altLang="en-US" sz="1900" b="1" dirty="0" smtClean="0">
                <a:solidFill>
                  <a:schemeClr val="tx2"/>
                </a:solidFill>
                <a:latin typeface="Calibri" pitchFamily="34" charset="0"/>
              </a:rPr>
              <a:t>Practice:</a:t>
            </a:r>
            <a:r>
              <a:rPr lang="en-US" altLang="en-US" sz="1900" dirty="0" smtClean="0">
                <a:solidFill>
                  <a:schemeClr val="tx2"/>
                </a:solidFill>
                <a:latin typeface="Calibri" pitchFamily="34" charset="0"/>
              </a:rPr>
              <a:t> Every video lesson has an individual PPT with practice exercises</a:t>
            </a:r>
          </a:p>
          <a:p>
            <a:r>
              <a:rPr lang="en-US" altLang="en-US" sz="1900" b="1" dirty="0">
                <a:solidFill>
                  <a:schemeClr val="tx2"/>
                </a:solidFill>
                <a:latin typeface="Calibri" pitchFamily="34" charset="0"/>
              </a:rPr>
              <a:t>Test: </a:t>
            </a:r>
            <a:r>
              <a:rPr lang="en-US" altLang="en-US" sz="1900" dirty="0">
                <a:solidFill>
                  <a:schemeClr val="tx2"/>
                </a:solidFill>
                <a:latin typeface="Calibri" pitchFamily="34" charset="0"/>
              </a:rPr>
              <a:t>test your knowledge of the material by taking Quiz </a:t>
            </a:r>
            <a:r>
              <a:rPr lang="en-US" altLang="en-US" sz="1900" dirty="0" smtClean="0">
                <a:solidFill>
                  <a:schemeClr val="tx2"/>
                </a:solidFill>
                <a:latin typeface="Calibri" pitchFamily="34" charset="0"/>
              </a:rPr>
              <a:t>#3 </a:t>
            </a:r>
            <a:r>
              <a:rPr lang="en-US" altLang="en-US" sz="1900" dirty="0">
                <a:solidFill>
                  <a:schemeClr val="tx2"/>
                </a:solidFill>
                <a:latin typeface="Calibri" pitchFamily="34" charset="0"/>
              </a:rPr>
              <a:t>any day (Fri-Sat-Sun). You will have two attempts and the highest grade will be assigned. Check the answers on Monday with explanations for each right answer. Take notes to prepare for the exam.</a:t>
            </a:r>
          </a:p>
        </p:txBody>
      </p:sp>
    </p:spTree>
    <p:extLst>
      <p:ext uri="{BB962C8B-B14F-4D97-AF65-F5344CB8AC3E}">
        <p14:creationId xmlns:p14="http://schemas.microsoft.com/office/powerpoint/2010/main" val="1538914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483393" y="791547"/>
            <a:ext cx="8110538" cy="6019800"/>
          </a:xfrm>
        </p:spPr>
        <p:txBody>
          <a:bodyPr>
            <a:noAutofit/>
          </a:bodyPr>
          <a:lstStyle/>
          <a:p>
            <a:r>
              <a:rPr lang="en-US" altLang="en-US" sz="1800" b="1" dirty="0" smtClean="0">
                <a:solidFill>
                  <a:schemeClr val="tx2"/>
                </a:solidFill>
                <a:latin typeface="Calibri" pitchFamily="34" charset="0"/>
              </a:rPr>
              <a:t>Discuss: Original Blog and two peer observational comments</a:t>
            </a:r>
          </a:p>
          <a:p>
            <a:pPr marL="0" indent="0">
              <a:buNone/>
            </a:pPr>
            <a:endParaRPr lang="en-US" altLang="en-US" sz="800" b="1"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Blog Post instructions</a:t>
            </a:r>
            <a:r>
              <a:rPr lang="en-US" altLang="en-US" sz="1800" dirty="0" smtClean="0">
                <a:solidFill>
                  <a:schemeClr val="tx2"/>
                </a:solidFill>
                <a:latin typeface="Calibri" pitchFamily="34" charset="0"/>
              </a:rPr>
              <a:t>: Pick a related angle of the topic outlined below and do some research so you can write an interesting and thought provoking post. </a:t>
            </a:r>
          </a:p>
          <a:p>
            <a:pPr lvl="1"/>
            <a:endParaRPr lang="en-US" altLang="en-US" sz="800" dirty="0" smtClean="0">
              <a:solidFill>
                <a:schemeClr val="tx2"/>
              </a:solidFill>
              <a:latin typeface="Calibri" pitchFamily="34" charset="0"/>
            </a:endParaRPr>
          </a:p>
          <a:p>
            <a:pPr lvl="1"/>
            <a:r>
              <a:rPr lang="en-US" altLang="en-US" sz="1800" b="1" dirty="0">
                <a:solidFill>
                  <a:schemeClr val="tx2"/>
                </a:solidFill>
                <a:latin typeface="Calibri" pitchFamily="34" charset="0"/>
              </a:rPr>
              <a:t>Topic:</a:t>
            </a:r>
            <a:r>
              <a:rPr lang="en-US" altLang="en-US" sz="1800" dirty="0">
                <a:solidFill>
                  <a:schemeClr val="tx2"/>
                </a:solidFill>
                <a:latin typeface="Calibri" pitchFamily="34" charset="0"/>
              </a:rPr>
              <a:t> </a:t>
            </a:r>
            <a:r>
              <a:rPr lang="en-US" altLang="en-US" sz="1800" dirty="0" smtClean="0">
                <a:solidFill>
                  <a:schemeClr val="tx2"/>
                </a:solidFill>
                <a:latin typeface="Calibri" pitchFamily="34" charset="0"/>
              </a:rPr>
              <a:t>In this module, the topic of Outdoor or Out of Home media is discussed. This industry is one of the oldest forms of advertising, yet it has had to adapt to technology and audiences, just like all other media. It can be a very (cost) effective way of delivering an advertising message. Here are some questions to give you direction for this week’s blog; you can use an example of an executed campaign. From a media standpoint: How </a:t>
            </a:r>
            <a:r>
              <a:rPr lang="en-US" altLang="en-US" sz="1800" dirty="0">
                <a:solidFill>
                  <a:schemeClr val="tx2"/>
                </a:solidFill>
                <a:latin typeface="Calibri" pitchFamily="34" charset="0"/>
              </a:rPr>
              <a:t>could an outside installation be used </a:t>
            </a:r>
            <a:r>
              <a:rPr lang="en-US" altLang="en-US" sz="1800" dirty="0" smtClean="0">
                <a:solidFill>
                  <a:schemeClr val="tx2"/>
                </a:solidFill>
                <a:latin typeface="Calibri" pitchFamily="34" charset="0"/>
              </a:rPr>
              <a:t>as media in the open </a:t>
            </a:r>
            <a:r>
              <a:rPr lang="en-US" altLang="en-US" sz="1800" dirty="0">
                <a:solidFill>
                  <a:schemeClr val="tx2"/>
                </a:solidFill>
                <a:latin typeface="Calibri" pitchFamily="34" charset="0"/>
              </a:rPr>
              <a:t>air or in a large space? How can an outdoor site be used in a fun way to </a:t>
            </a:r>
            <a:r>
              <a:rPr lang="en-US" altLang="en-US" sz="1800" dirty="0" smtClean="0">
                <a:solidFill>
                  <a:schemeClr val="tx2"/>
                </a:solidFill>
                <a:latin typeface="Calibri" pitchFamily="34" charset="0"/>
              </a:rPr>
              <a:t>attract and </a:t>
            </a:r>
            <a:r>
              <a:rPr lang="en-US" altLang="en-US" sz="1800" dirty="0">
                <a:solidFill>
                  <a:schemeClr val="tx2"/>
                </a:solidFill>
                <a:latin typeface="Calibri" pitchFamily="34" charset="0"/>
              </a:rPr>
              <a:t>involve the attention of passers-by? How can an advertising message </a:t>
            </a:r>
            <a:r>
              <a:rPr lang="en-US" altLang="en-US" sz="1800" dirty="0" smtClean="0">
                <a:solidFill>
                  <a:schemeClr val="tx2"/>
                </a:solidFill>
                <a:latin typeface="Calibri" pitchFamily="34" charset="0"/>
              </a:rPr>
              <a:t>be integrated </a:t>
            </a:r>
            <a:r>
              <a:rPr lang="en-US" altLang="en-US" sz="1800" dirty="0">
                <a:solidFill>
                  <a:schemeClr val="tx2"/>
                </a:solidFill>
                <a:latin typeface="Calibri" pitchFamily="34" charset="0"/>
              </a:rPr>
              <a:t>into an everyday location in an attention-grabbing way? </a:t>
            </a:r>
            <a:r>
              <a:rPr lang="en-US" altLang="en-US" sz="1800" dirty="0" smtClean="0">
                <a:solidFill>
                  <a:schemeClr val="tx2"/>
                </a:solidFill>
                <a:latin typeface="Calibri" pitchFamily="34" charset="0"/>
              </a:rPr>
              <a:t>What </a:t>
            </a:r>
            <a:r>
              <a:rPr lang="en-US" altLang="en-US" sz="1800" dirty="0">
                <a:solidFill>
                  <a:schemeClr val="tx2"/>
                </a:solidFill>
                <a:latin typeface="Calibri" pitchFamily="34" charset="0"/>
              </a:rPr>
              <a:t>unconventional ad formats could be used to grab your </a:t>
            </a:r>
            <a:r>
              <a:rPr lang="en-US" altLang="en-US" sz="1800" dirty="0" smtClean="0">
                <a:solidFill>
                  <a:schemeClr val="tx2"/>
                </a:solidFill>
                <a:latin typeface="Calibri" pitchFamily="34" charset="0"/>
              </a:rPr>
              <a:t>target group’s </a:t>
            </a:r>
            <a:r>
              <a:rPr lang="en-US" altLang="en-US" sz="1800" dirty="0">
                <a:solidFill>
                  <a:schemeClr val="tx2"/>
                </a:solidFill>
                <a:latin typeface="Calibri" pitchFamily="34" charset="0"/>
              </a:rPr>
              <a:t>attention? What familiar places or objects can you use for your ad to </a:t>
            </a:r>
            <a:r>
              <a:rPr lang="en-US" altLang="en-US" sz="1800" dirty="0" smtClean="0">
                <a:solidFill>
                  <a:schemeClr val="tx2"/>
                </a:solidFill>
                <a:latin typeface="Calibri" pitchFamily="34" charset="0"/>
              </a:rPr>
              <a:t>attract attention </a:t>
            </a:r>
            <a:r>
              <a:rPr lang="en-US" altLang="en-US" sz="1800" dirty="0">
                <a:solidFill>
                  <a:schemeClr val="tx2"/>
                </a:solidFill>
                <a:latin typeface="Calibri" pitchFamily="34" charset="0"/>
              </a:rPr>
              <a:t>in a provocative way</a:t>
            </a:r>
            <a:r>
              <a:rPr lang="en-US" altLang="en-US" sz="1800" dirty="0" smtClean="0">
                <a:solidFill>
                  <a:schemeClr val="tx2"/>
                </a:solidFill>
                <a:latin typeface="Calibri" pitchFamily="34" charset="0"/>
              </a:rPr>
              <a:t>? Are digital billboards more effective than traditional billboards, why?</a:t>
            </a:r>
          </a:p>
          <a:p>
            <a:pPr lvl="1"/>
            <a:r>
              <a:rPr lang="en-US" altLang="en-US" sz="1800" dirty="0" smtClean="0">
                <a:solidFill>
                  <a:schemeClr val="tx2"/>
                </a:solidFill>
                <a:latin typeface="Calibri" pitchFamily="34" charset="0"/>
              </a:rPr>
              <a:t> Commentary: Write a </a:t>
            </a:r>
            <a:r>
              <a:rPr lang="en-US" altLang="en-US" sz="1800" b="1" u="sng" dirty="0" smtClean="0">
                <a:solidFill>
                  <a:schemeClr val="tx2"/>
                </a:solidFill>
                <a:latin typeface="Calibri" pitchFamily="34" charset="0"/>
              </a:rPr>
              <a:t>2 sentence minimum </a:t>
            </a:r>
            <a:r>
              <a:rPr lang="en-US" altLang="en-US" sz="1800" dirty="0" smtClean="0">
                <a:solidFill>
                  <a:schemeClr val="tx2"/>
                </a:solidFill>
                <a:latin typeface="Calibri" pitchFamily="34" charset="0"/>
              </a:rPr>
              <a:t>comment on </a:t>
            </a:r>
            <a:r>
              <a:rPr lang="en-US" altLang="en-US" sz="1800" b="1" u="sng" dirty="0" smtClean="0">
                <a:solidFill>
                  <a:schemeClr val="tx2"/>
                </a:solidFill>
                <a:latin typeface="Calibri" pitchFamily="34" charset="0"/>
              </a:rPr>
              <a:t>2  peers’ blog posts</a:t>
            </a:r>
            <a:r>
              <a:rPr lang="en-US" altLang="en-US" sz="1800" u="sng" dirty="0" smtClean="0">
                <a:solidFill>
                  <a:schemeClr val="tx2"/>
                </a:solidFill>
                <a:latin typeface="Calibri" pitchFamily="34" charset="0"/>
              </a:rPr>
              <a:t> </a:t>
            </a:r>
            <a:r>
              <a:rPr lang="en-US" altLang="en-US" sz="1800" dirty="0" smtClean="0">
                <a:solidFill>
                  <a:schemeClr val="tx2"/>
                </a:solidFill>
                <a:latin typeface="Calibri" pitchFamily="34" charset="0"/>
              </a:rPr>
              <a:t>submitted. If you comment on the same topic or angle written by one of your peers, write from a different point-of-view.      </a:t>
            </a:r>
          </a:p>
          <a:p>
            <a:pPr lvl="1"/>
            <a:endParaRPr lang="en-US" altLang="en-US" sz="1800" dirty="0" smtClean="0">
              <a:solidFill>
                <a:schemeClr val="tx2"/>
              </a:solidFill>
              <a:latin typeface="Calibri" pitchFamily="34" charset="0"/>
            </a:endParaRPr>
          </a:p>
        </p:txBody>
      </p:sp>
      <p:sp>
        <p:nvSpPr>
          <p:cNvPr id="5"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4: To-Do List w/o  </a:t>
            </a:r>
            <a:r>
              <a:rPr lang="en-US" altLang="en-US" sz="3600" b="1" dirty="0">
                <a:solidFill>
                  <a:schemeClr val="tx2"/>
                </a:solidFill>
                <a:latin typeface="Calibri" pitchFamily="34" charset="0"/>
              </a:rPr>
              <a:t>9/14 – </a:t>
            </a:r>
            <a:r>
              <a:rPr lang="en-US" altLang="en-US" sz="3600" b="1" dirty="0" smtClean="0">
                <a:solidFill>
                  <a:schemeClr val="tx2"/>
                </a:solidFill>
                <a:latin typeface="Calibri" pitchFamily="34" charset="0"/>
              </a:rPr>
              <a:t>9/20</a:t>
            </a:r>
          </a:p>
        </p:txBody>
      </p:sp>
    </p:spTree>
    <p:extLst>
      <p:ext uri="{BB962C8B-B14F-4D97-AF65-F5344CB8AC3E}">
        <p14:creationId xmlns:p14="http://schemas.microsoft.com/office/powerpoint/2010/main" val="820426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62925" cy="769938"/>
          </a:xfrm>
        </p:spPr>
        <p:txBody>
          <a:bodyPr/>
          <a:lstStyle/>
          <a:p>
            <a:r>
              <a:rPr lang="en-US" altLang="en-US" b="1" dirty="0" smtClean="0">
                <a:solidFill>
                  <a:schemeClr val="tx2"/>
                </a:solidFill>
                <a:latin typeface="Calibri" pitchFamily="34" charset="0"/>
              </a:rPr>
              <a:t>Course Structure</a:t>
            </a:r>
          </a:p>
        </p:txBody>
      </p:sp>
      <p:sp>
        <p:nvSpPr>
          <p:cNvPr id="3" name="Content Placeholder 2"/>
          <p:cNvSpPr>
            <a:spLocks noGrp="1"/>
          </p:cNvSpPr>
          <p:nvPr>
            <p:ph idx="1"/>
          </p:nvPr>
        </p:nvSpPr>
        <p:spPr>
          <a:xfrm>
            <a:off x="533400" y="1295400"/>
            <a:ext cx="8110538" cy="4191000"/>
          </a:xfrm>
        </p:spPr>
        <p:txBody>
          <a:bodyPr>
            <a:noAutofit/>
          </a:bodyPr>
          <a:lstStyle/>
          <a:p>
            <a:pPr>
              <a:defRPr/>
            </a:pPr>
            <a:r>
              <a:rPr lang="en-US" sz="2000" dirty="0" smtClean="0">
                <a:solidFill>
                  <a:schemeClr val="tx2"/>
                </a:solidFill>
                <a:latin typeface="Calibri" panose="020F0502020204030204" pitchFamily="34" charset="0"/>
              </a:rPr>
              <a:t>This course teaches the business of media and media planning from an </a:t>
            </a:r>
            <a:r>
              <a:rPr lang="en-US" sz="2000" u="sng" dirty="0" smtClean="0">
                <a:solidFill>
                  <a:schemeClr val="tx2"/>
                </a:solidFill>
                <a:latin typeface="Calibri" panose="020F0502020204030204" pitchFamily="34" charset="0"/>
              </a:rPr>
              <a:t>advertising</a:t>
            </a:r>
            <a:r>
              <a:rPr lang="en-US" sz="2000" dirty="0" smtClean="0">
                <a:solidFill>
                  <a:schemeClr val="tx2"/>
                </a:solidFill>
                <a:latin typeface="Calibri" panose="020F0502020204030204" pitchFamily="34" charset="0"/>
              </a:rPr>
              <a:t> and </a:t>
            </a:r>
            <a:r>
              <a:rPr lang="en-US" sz="2000" u="sng" dirty="0" smtClean="0">
                <a:solidFill>
                  <a:schemeClr val="tx2"/>
                </a:solidFill>
                <a:latin typeface="Calibri" panose="020F0502020204030204" pitchFamily="34" charset="0"/>
              </a:rPr>
              <a:t>advertising agency </a:t>
            </a:r>
            <a:r>
              <a:rPr lang="en-US" sz="2000" dirty="0" smtClean="0">
                <a:solidFill>
                  <a:schemeClr val="tx2"/>
                </a:solidFill>
                <a:latin typeface="Calibri" panose="020F0502020204030204" pitchFamily="34" charset="0"/>
              </a:rPr>
              <a:t>perspective, although applicable to other communication professions  </a:t>
            </a:r>
          </a:p>
          <a:p>
            <a:pPr>
              <a:defRPr/>
            </a:pPr>
            <a:endParaRPr lang="en-US" sz="800" dirty="0" smtClean="0">
              <a:solidFill>
                <a:schemeClr val="tx2"/>
              </a:solidFill>
              <a:latin typeface="Calibri" panose="020F0502020204030204" pitchFamily="34" charset="0"/>
            </a:endParaRPr>
          </a:p>
          <a:p>
            <a:pPr>
              <a:defRPr/>
            </a:pPr>
            <a:r>
              <a:rPr lang="en-US" sz="2000" dirty="0" smtClean="0">
                <a:solidFill>
                  <a:schemeClr val="tx2"/>
                </a:solidFill>
                <a:latin typeface="Calibri" panose="020F0502020204030204" pitchFamily="34" charset="0"/>
              </a:rPr>
              <a:t>Total of 8x Modules, 1x Module per week </a:t>
            </a:r>
          </a:p>
          <a:p>
            <a:pPr marL="0" indent="0">
              <a:buFont typeface="Wingdings" pitchFamily="2" charset="2"/>
              <a:buNone/>
              <a:defRPr/>
            </a:pPr>
            <a:endParaRPr lang="en-US" sz="800" dirty="0" smtClean="0">
              <a:solidFill>
                <a:schemeClr val="tx2"/>
              </a:solidFill>
              <a:latin typeface="Calibri" panose="020F0502020204030204" pitchFamily="34" charset="0"/>
            </a:endParaRPr>
          </a:p>
          <a:p>
            <a:pPr>
              <a:defRPr/>
            </a:pPr>
            <a:r>
              <a:rPr lang="en-US" sz="2000" dirty="0" smtClean="0">
                <a:solidFill>
                  <a:schemeClr val="tx2"/>
                </a:solidFill>
                <a:latin typeface="Calibri" panose="020F0502020204030204" pitchFamily="34" charset="0"/>
              </a:rPr>
              <a:t>Each Module has:</a:t>
            </a:r>
          </a:p>
          <a:p>
            <a:pPr lvl="1">
              <a:defRPr/>
            </a:pPr>
            <a:r>
              <a:rPr lang="en-US" sz="2000" dirty="0" smtClean="0">
                <a:solidFill>
                  <a:schemeClr val="tx2"/>
                </a:solidFill>
                <a:latin typeface="Calibri" panose="020F0502020204030204" pitchFamily="34" charset="0"/>
              </a:rPr>
              <a:t>Course objectives</a:t>
            </a:r>
          </a:p>
          <a:p>
            <a:pPr lvl="1">
              <a:defRPr/>
            </a:pPr>
            <a:r>
              <a:rPr lang="en-US" sz="2000" dirty="0" smtClean="0">
                <a:solidFill>
                  <a:schemeClr val="tx2"/>
                </a:solidFill>
                <a:latin typeface="Calibri" panose="020F0502020204030204" pitchFamily="34" charset="0"/>
              </a:rPr>
              <a:t>Module objectives that describe outcomes that are measurable and consistent with course level objectives</a:t>
            </a:r>
          </a:p>
          <a:p>
            <a:pPr lvl="1">
              <a:defRPr/>
            </a:pPr>
            <a:r>
              <a:rPr lang="en-US" sz="2000" dirty="0" smtClean="0">
                <a:solidFill>
                  <a:schemeClr val="tx2"/>
                </a:solidFill>
                <a:latin typeface="Calibri" panose="020F0502020204030204" pitchFamily="34" charset="0"/>
              </a:rPr>
              <a:t>A weekly to-do list: Attend, Watch, Read, Study, Listen, Practice,                Test: Quiz or Exam, and Analyze: Blog plus a final research paper </a:t>
            </a:r>
          </a:p>
          <a:p>
            <a:pPr lvl="1">
              <a:defRPr/>
            </a:pPr>
            <a:r>
              <a:rPr lang="en-US" sz="2000" dirty="0" smtClean="0">
                <a:solidFill>
                  <a:schemeClr val="tx2"/>
                </a:solidFill>
                <a:latin typeface="Calibri" panose="020F0502020204030204" pitchFamily="34" charset="0"/>
              </a:rPr>
              <a:t>Glossary of most important terms</a:t>
            </a:r>
          </a:p>
          <a:p>
            <a:pPr lvl="1">
              <a:defRPr/>
            </a:pPr>
            <a:r>
              <a:rPr lang="en-US" sz="2000" dirty="0" smtClean="0">
                <a:solidFill>
                  <a:schemeClr val="tx2"/>
                </a:solidFill>
                <a:latin typeface="Calibri" panose="020F0502020204030204" pitchFamily="34" charset="0"/>
              </a:rPr>
              <a:t>Resources such as instructional media math videos, articles, PPTs, material, Podcasts (required and optional)</a:t>
            </a:r>
          </a:p>
          <a:p>
            <a:pPr lvl="1">
              <a:defRPr/>
            </a:pPr>
            <a:r>
              <a:rPr lang="en-US" sz="2000" dirty="0" smtClean="0">
                <a:solidFill>
                  <a:schemeClr val="tx2"/>
                </a:solidFill>
                <a:latin typeface="Calibri" panose="020F0502020204030204" pitchFamily="34" charset="0"/>
              </a:rPr>
              <a:t>Self-assessments tools: quizzes, practice exercises, blog peer review </a:t>
            </a:r>
          </a:p>
          <a:p>
            <a:pPr lvl="1">
              <a:defRPr/>
            </a:pPr>
            <a:endParaRPr lang="en-US" sz="2000" dirty="0">
              <a:solidFill>
                <a:schemeClr val="tx2"/>
              </a:solidFill>
              <a:latin typeface="Calibri" panose="020F0502020204030204" pitchFamily="34" charset="0"/>
            </a:endParaRPr>
          </a:p>
        </p:txBody>
      </p:sp>
    </p:spTree>
    <p:extLst>
      <p:ext uri="{BB962C8B-B14F-4D97-AF65-F5344CB8AC3E}">
        <p14:creationId xmlns:p14="http://schemas.microsoft.com/office/powerpoint/2010/main" val="1175730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sz="quarter" idx="1"/>
          </p:nvPr>
        </p:nvSpPr>
        <p:spPr>
          <a:xfrm>
            <a:off x="0" y="2362200"/>
            <a:ext cx="8991600" cy="2057400"/>
          </a:xfrm>
        </p:spPr>
        <p:txBody>
          <a:bodyPr>
            <a:normAutofit/>
          </a:bodyPr>
          <a:lstStyle/>
          <a:p>
            <a:pPr algn="ctr">
              <a:buFont typeface="Wingdings" pitchFamily="2" charset="2"/>
              <a:buNone/>
            </a:pPr>
            <a:r>
              <a:rPr lang="en-US" altLang="en-US" sz="3600" b="1" dirty="0" smtClean="0">
                <a:solidFill>
                  <a:schemeClr val="tx2"/>
                </a:solidFill>
                <a:latin typeface="Calibri" pitchFamily="34" charset="0"/>
              </a:rPr>
              <a:t>Module 5 – Week 5</a:t>
            </a:r>
          </a:p>
          <a:p>
            <a:r>
              <a:rPr lang="en-US" altLang="en-US" sz="3600" b="1" dirty="0">
                <a:solidFill>
                  <a:schemeClr val="tx2"/>
                </a:solidFill>
                <a:latin typeface="Calibri" pitchFamily="34" charset="0"/>
              </a:rPr>
              <a:t>Local and Niche Media Planning, </a:t>
            </a:r>
            <a:endParaRPr lang="en-US" altLang="en-US" sz="3600" b="1" dirty="0" smtClean="0">
              <a:solidFill>
                <a:schemeClr val="tx2"/>
              </a:solidFill>
              <a:latin typeface="Calibri" pitchFamily="34" charset="0"/>
            </a:endParaRPr>
          </a:p>
          <a:p>
            <a:r>
              <a:rPr lang="en-US" altLang="en-US" sz="3600" b="1" dirty="0" smtClean="0">
                <a:solidFill>
                  <a:schemeClr val="tx2"/>
                </a:solidFill>
                <a:latin typeface="Calibri" pitchFamily="34" charset="0"/>
              </a:rPr>
              <a:t>Print </a:t>
            </a:r>
            <a:r>
              <a:rPr lang="en-US" altLang="en-US" sz="3600" b="1" dirty="0">
                <a:solidFill>
                  <a:schemeClr val="tx2"/>
                </a:solidFill>
                <a:latin typeface="Calibri" pitchFamily="34" charset="0"/>
              </a:rPr>
              <a:t>and Other Media of IMC</a:t>
            </a:r>
            <a:endParaRPr lang="en-US" altLang="en-US" sz="3600" b="1" dirty="0" smtClean="0">
              <a:solidFill>
                <a:schemeClr val="tx2"/>
              </a:solidFill>
              <a:latin typeface="Calibri" pitchFamily="34" charset="0"/>
            </a:endParaRPr>
          </a:p>
        </p:txBody>
      </p:sp>
    </p:spTree>
    <p:extLst>
      <p:ext uri="{BB962C8B-B14F-4D97-AF65-F5344CB8AC3E}">
        <p14:creationId xmlns:p14="http://schemas.microsoft.com/office/powerpoint/2010/main" val="665589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10018"/>
            <a:ext cx="8915400" cy="6248400"/>
          </a:xfrm>
        </p:spPr>
        <p:txBody>
          <a:bodyPr>
            <a:normAutofit/>
          </a:bodyPr>
          <a:lstStyle/>
          <a:p>
            <a:pPr marL="0" indent="0">
              <a:buNone/>
            </a:pPr>
            <a:r>
              <a:rPr lang="en-US" sz="2400" b="1" dirty="0" smtClean="0">
                <a:solidFill>
                  <a:schemeClr val="tx2"/>
                </a:solidFill>
              </a:rPr>
              <a:t>Module 5: Week 5</a:t>
            </a:r>
          </a:p>
          <a:p>
            <a:r>
              <a:rPr lang="en-US" sz="1900" b="1" dirty="0" smtClean="0">
                <a:solidFill>
                  <a:schemeClr val="tx2"/>
                </a:solidFill>
              </a:rPr>
              <a:t>Course Objectives:</a:t>
            </a:r>
          </a:p>
          <a:p>
            <a:pPr lvl="1"/>
            <a:r>
              <a:rPr lang="en-US" sz="1700" dirty="0" smtClean="0">
                <a:solidFill>
                  <a:schemeClr val="tx2"/>
                </a:solidFill>
              </a:rPr>
              <a:t>Identify </a:t>
            </a:r>
            <a:r>
              <a:rPr lang="en-US" sz="1700" dirty="0">
                <a:solidFill>
                  <a:schemeClr val="tx2"/>
                </a:solidFill>
              </a:rPr>
              <a:t>the various media capabilities, limits and emerging trends to formulate sound media plans that reach intended consumer targets with minimal spending waste </a:t>
            </a:r>
          </a:p>
          <a:p>
            <a:pPr lvl="1"/>
            <a:r>
              <a:rPr lang="en-US" sz="1700" dirty="0" smtClean="0">
                <a:solidFill>
                  <a:schemeClr val="tx2"/>
                </a:solidFill>
              </a:rPr>
              <a:t>Define </a:t>
            </a:r>
            <a:r>
              <a:rPr lang="en-US" sz="1700" dirty="0">
                <a:solidFill>
                  <a:schemeClr val="tx2"/>
                </a:solidFill>
              </a:rPr>
              <a:t>key media terminology and concepts.</a:t>
            </a:r>
          </a:p>
          <a:p>
            <a:pPr lvl="1"/>
            <a:r>
              <a:rPr lang="en-US" sz="1700" dirty="0" smtClean="0">
                <a:solidFill>
                  <a:schemeClr val="tx2"/>
                </a:solidFill>
              </a:rPr>
              <a:t>Adapt </a:t>
            </a:r>
            <a:r>
              <a:rPr lang="en-US" sz="1700" dirty="0">
                <a:solidFill>
                  <a:schemeClr val="tx2"/>
                </a:solidFill>
              </a:rPr>
              <a:t>the various syndicated, primary and secondary research sources in the development of a sound and cost-effective media plan.</a:t>
            </a:r>
          </a:p>
          <a:p>
            <a:pPr lvl="1"/>
            <a:r>
              <a:rPr lang="en-US" sz="1700" dirty="0" smtClean="0">
                <a:solidFill>
                  <a:schemeClr val="tx2"/>
                </a:solidFill>
              </a:rPr>
              <a:t>Demonstrate </a:t>
            </a:r>
            <a:r>
              <a:rPr lang="en-US" sz="1700" dirty="0">
                <a:solidFill>
                  <a:schemeClr val="tx2"/>
                </a:solidFill>
              </a:rPr>
              <a:t>a keen understanding of the business of media and cutting edge media trends to be a valuable asset to any professional communications environment.</a:t>
            </a:r>
          </a:p>
          <a:p>
            <a:r>
              <a:rPr lang="en-US" sz="1900" b="1" dirty="0" smtClean="0">
                <a:solidFill>
                  <a:schemeClr val="tx2"/>
                </a:solidFill>
              </a:rPr>
              <a:t>Module Objectives:</a:t>
            </a:r>
          </a:p>
          <a:p>
            <a:pPr lvl="1"/>
            <a:r>
              <a:rPr lang="en-US" sz="1700" dirty="0" smtClean="0">
                <a:solidFill>
                  <a:schemeClr val="tx2"/>
                </a:solidFill>
              </a:rPr>
              <a:t>To understand how the Print Media business: how audiences are measured and ad space is calculated and priced</a:t>
            </a:r>
          </a:p>
          <a:p>
            <a:pPr lvl="1"/>
            <a:r>
              <a:rPr lang="en-US" sz="1700" dirty="0" smtClean="0">
                <a:solidFill>
                  <a:schemeClr val="tx2"/>
                </a:solidFill>
              </a:rPr>
              <a:t>To understand Local Media Planning</a:t>
            </a:r>
            <a:endParaRPr lang="en-US" sz="1700" dirty="0">
              <a:solidFill>
                <a:schemeClr val="tx2"/>
              </a:solidFill>
            </a:endParaRPr>
          </a:p>
          <a:p>
            <a:pPr lvl="1"/>
            <a:r>
              <a:rPr lang="en-US" sz="1700" dirty="0" smtClean="0">
                <a:solidFill>
                  <a:schemeClr val="tx2"/>
                </a:solidFill>
              </a:rPr>
              <a:t>To apply Syndicated </a:t>
            </a:r>
            <a:r>
              <a:rPr lang="en-US" sz="1700" dirty="0">
                <a:solidFill>
                  <a:schemeClr val="tx2"/>
                </a:solidFill>
              </a:rPr>
              <a:t>Research </a:t>
            </a:r>
            <a:r>
              <a:rPr lang="en-US" sz="1700" dirty="0" smtClean="0">
                <a:solidFill>
                  <a:schemeClr val="tx2"/>
                </a:solidFill>
              </a:rPr>
              <a:t>Sources, Secondary and Primary data gathering to </a:t>
            </a:r>
            <a:r>
              <a:rPr lang="en-US" sz="1700" dirty="0">
                <a:solidFill>
                  <a:schemeClr val="tx2"/>
                </a:solidFill>
              </a:rPr>
              <a:t>Local Media </a:t>
            </a:r>
            <a:r>
              <a:rPr lang="en-US" sz="1700" dirty="0" smtClean="0">
                <a:solidFill>
                  <a:schemeClr val="tx2"/>
                </a:solidFill>
              </a:rPr>
              <a:t>Planning</a:t>
            </a:r>
          </a:p>
          <a:p>
            <a:pPr lvl="1"/>
            <a:r>
              <a:rPr lang="en-US" sz="1700" dirty="0" smtClean="0">
                <a:solidFill>
                  <a:schemeClr val="tx2"/>
                </a:solidFill>
              </a:rPr>
              <a:t>To understand other Media, Strategies and Tactics specifically Direct Response, Promotional Marketing, and Public Relations Marketing </a:t>
            </a:r>
          </a:p>
          <a:p>
            <a:pPr lvl="1"/>
            <a:r>
              <a:rPr lang="en-US" sz="1700" dirty="0" smtClean="0">
                <a:solidFill>
                  <a:schemeClr val="tx2"/>
                </a:solidFill>
              </a:rPr>
              <a:t>To recognize niche segmentation and the different audiences </a:t>
            </a:r>
          </a:p>
          <a:p>
            <a:pPr lvl="1"/>
            <a:r>
              <a:rPr lang="en-US" sz="1700" dirty="0" smtClean="0">
                <a:solidFill>
                  <a:schemeClr val="tx2"/>
                </a:solidFill>
              </a:rPr>
              <a:t>To apply strategies and tactics when communicating with niche markets </a:t>
            </a:r>
          </a:p>
          <a:p>
            <a:pPr lvl="1"/>
            <a:endParaRPr lang="en-US" sz="1700" dirty="0" smtClean="0">
              <a:solidFill>
                <a:schemeClr val="tx2"/>
              </a:solidFill>
            </a:endParaRPr>
          </a:p>
          <a:p>
            <a:pPr lvl="1"/>
            <a:endParaRPr lang="en-US" sz="1700" dirty="0" smtClean="0">
              <a:solidFill>
                <a:schemeClr val="tx2"/>
              </a:solidFill>
            </a:endParaRPr>
          </a:p>
          <a:p>
            <a:endParaRPr lang="en-US" sz="1700" dirty="0" smtClean="0">
              <a:solidFill>
                <a:schemeClr val="tx2"/>
              </a:solidFill>
            </a:endParaRPr>
          </a:p>
        </p:txBody>
      </p:sp>
      <p:sp>
        <p:nvSpPr>
          <p:cNvPr id="6" name="Title 1"/>
          <p:cNvSpPr>
            <a:spLocks noGrp="1"/>
          </p:cNvSpPr>
          <p:nvPr>
            <p:ph type="title"/>
          </p:nvPr>
        </p:nvSpPr>
        <p:spPr>
          <a:xfrm>
            <a:off x="0" y="-55728"/>
            <a:ext cx="9144000" cy="1143000"/>
          </a:xfrm>
        </p:spPr>
        <p:txBody>
          <a:bodyPr>
            <a:noAutofit/>
          </a:bodyPr>
          <a:lstStyle/>
          <a:p>
            <a:r>
              <a:rPr lang="en-US" sz="3600" b="1" dirty="0" smtClean="0">
                <a:solidFill>
                  <a:schemeClr val="tx2"/>
                </a:solidFill>
              </a:rPr>
              <a:t>Module 5 – Week 5 </a:t>
            </a:r>
            <a:br>
              <a:rPr lang="en-US" sz="3600" b="1" dirty="0" smtClean="0">
                <a:solidFill>
                  <a:schemeClr val="tx2"/>
                </a:solidFill>
              </a:rPr>
            </a:br>
            <a:r>
              <a:rPr lang="en-US" sz="3600" b="1" dirty="0" smtClean="0">
                <a:solidFill>
                  <a:schemeClr val="tx2"/>
                </a:solidFill>
              </a:rPr>
              <a:t>     </a:t>
            </a:r>
            <a:r>
              <a:rPr lang="en-US" sz="2400" b="1" dirty="0" smtClean="0">
                <a:solidFill>
                  <a:schemeClr val="tx2"/>
                </a:solidFill>
              </a:rPr>
              <a:t>Local and Niche Media Planning, Print and Other Media of IMC</a:t>
            </a:r>
            <a:endParaRPr lang="en-US" sz="2400" b="1" dirty="0">
              <a:solidFill>
                <a:schemeClr val="tx2"/>
              </a:solidFill>
            </a:endParaRPr>
          </a:p>
        </p:txBody>
      </p:sp>
    </p:spTree>
    <p:extLst>
      <p:ext uri="{BB962C8B-B14F-4D97-AF65-F5344CB8AC3E}">
        <p14:creationId xmlns:p14="http://schemas.microsoft.com/office/powerpoint/2010/main" val="28163425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5</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w/o  </a:t>
            </a:r>
            <a:r>
              <a:rPr lang="en-US" altLang="en-US" sz="3600" b="1" dirty="0">
                <a:solidFill>
                  <a:schemeClr val="tx2"/>
                </a:solidFill>
                <a:latin typeface="Calibri" pitchFamily="34" charset="0"/>
              </a:rPr>
              <a:t>9/21 – </a:t>
            </a:r>
            <a:r>
              <a:rPr lang="en-US" altLang="en-US" sz="3600" b="1" dirty="0" smtClean="0">
                <a:solidFill>
                  <a:schemeClr val="tx2"/>
                </a:solidFill>
                <a:latin typeface="Calibri" pitchFamily="34" charset="0"/>
              </a:rPr>
              <a:t>9/27</a:t>
            </a:r>
          </a:p>
        </p:txBody>
      </p:sp>
      <p:sp>
        <p:nvSpPr>
          <p:cNvPr id="6147" name="Content Placeholder 2"/>
          <p:cNvSpPr>
            <a:spLocks noGrp="1"/>
          </p:cNvSpPr>
          <p:nvPr>
            <p:ph idx="1"/>
          </p:nvPr>
        </p:nvSpPr>
        <p:spPr>
          <a:xfrm>
            <a:off x="152400" y="730155"/>
            <a:ext cx="8991600" cy="6096000"/>
          </a:xfrm>
        </p:spPr>
        <p:txBody>
          <a:bodyPr>
            <a:noAutofit/>
          </a:bodyPr>
          <a:lstStyle/>
          <a:p>
            <a:r>
              <a:rPr lang="en-US" altLang="en-US" sz="1800" b="1" dirty="0" smtClean="0">
                <a:solidFill>
                  <a:schemeClr val="tx2"/>
                </a:solidFill>
                <a:latin typeface="Calibri" pitchFamily="34" charset="0"/>
              </a:rPr>
              <a:t>Watch: </a:t>
            </a:r>
            <a:r>
              <a:rPr lang="en-US" altLang="en-US" sz="1800" dirty="0" smtClean="0">
                <a:solidFill>
                  <a:schemeClr val="tx2"/>
                </a:solidFill>
                <a:latin typeface="Calibri" pitchFamily="34" charset="0"/>
              </a:rPr>
              <a:t>Videos on Media of Magazine  </a:t>
            </a:r>
          </a:p>
          <a:p>
            <a:pPr marL="1257300" lvl="2" indent="-342900">
              <a:buFont typeface="+mj-lt"/>
              <a:buAutoNum type="arabicPeriod"/>
            </a:pPr>
            <a:r>
              <a:rPr lang="en-US" altLang="en-US" sz="1600" dirty="0" smtClean="0">
                <a:solidFill>
                  <a:schemeClr val="tx2"/>
                </a:solidFill>
                <a:latin typeface="Calibri" pitchFamily="34" charset="0"/>
              </a:rPr>
              <a:t>Working </a:t>
            </a:r>
            <a:r>
              <a:rPr lang="en-US" altLang="en-US" sz="1600" dirty="0">
                <a:solidFill>
                  <a:schemeClr val="tx2"/>
                </a:solidFill>
                <a:latin typeface="Calibri" pitchFamily="34" charset="0"/>
              </a:rPr>
              <a:t>with a </a:t>
            </a:r>
            <a:r>
              <a:rPr lang="en-US" altLang="en-US" sz="1600" dirty="0" smtClean="0">
                <a:solidFill>
                  <a:schemeClr val="tx2"/>
                </a:solidFill>
                <a:latin typeface="Calibri" pitchFamily="34" charset="0"/>
              </a:rPr>
              <a:t>Magazine Rate Card</a:t>
            </a:r>
          </a:p>
          <a:p>
            <a:pPr marL="914400" lvl="2" indent="0">
              <a:buNone/>
            </a:pPr>
            <a:endParaRPr lang="en-US" altLang="en-US" sz="1600" dirty="0">
              <a:solidFill>
                <a:schemeClr val="tx2"/>
              </a:solidFill>
              <a:latin typeface="Calibri" pitchFamily="34" charset="0"/>
            </a:endParaRPr>
          </a:p>
          <a:p>
            <a:r>
              <a:rPr lang="en-US" altLang="en-US" sz="1800" b="1" dirty="0">
                <a:solidFill>
                  <a:schemeClr val="tx2"/>
                </a:solidFill>
                <a:latin typeface="Calibri" pitchFamily="34" charset="0"/>
              </a:rPr>
              <a:t>Listen: </a:t>
            </a:r>
            <a:r>
              <a:rPr lang="en-US" altLang="en-US" sz="1800" dirty="0" err="1">
                <a:solidFill>
                  <a:schemeClr val="tx2"/>
                </a:solidFill>
                <a:latin typeface="Calibri" pitchFamily="34" charset="0"/>
              </a:rPr>
              <a:t>Grizelletogo</a:t>
            </a:r>
            <a:r>
              <a:rPr lang="en-US" altLang="en-US" sz="1800" dirty="0">
                <a:solidFill>
                  <a:schemeClr val="tx2"/>
                </a:solidFill>
                <a:latin typeface="Calibri" pitchFamily="34" charset="0"/>
              </a:rPr>
              <a:t> Podcast on Soundcloud.com or </a:t>
            </a:r>
            <a:r>
              <a:rPr lang="en-US" altLang="en-US" sz="1800" dirty="0" smtClean="0">
                <a:solidFill>
                  <a:schemeClr val="tx2"/>
                </a:solidFill>
                <a:latin typeface="Calibri" pitchFamily="34" charset="0"/>
              </a:rPr>
              <a:t>grizelledelosreyes.com</a:t>
            </a:r>
            <a:r>
              <a:rPr lang="en-US" altLang="en-US" sz="1600" dirty="0" smtClean="0">
                <a:solidFill>
                  <a:schemeClr val="tx2"/>
                </a:solidFill>
                <a:latin typeface="Calibri" pitchFamily="34" charset="0"/>
              </a:rPr>
              <a:t> </a:t>
            </a:r>
            <a:endParaRPr lang="en-US" altLang="en-US" sz="1600" dirty="0">
              <a:solidFill>
                <a:schemeClr val="tx2"/>
              </a:solidFill>
              <a:latin typeface="Calibri" pitchFamily="34" charset="0"/>
            </a:endParaRPr>
          </a:p>
          <a:p>
            <a:pPr lvl="2"/>
            <a:r>
              <a:rPr lang="en-US" altLang="en-US" sz="1600" dirty="0">
                <a:solidFill>
                  <a:schemeClr val="tx2"/>
                </a:solidFill>
                <a:latin typeface="Calibri" pitchFamily="34" charset="0"/>
              </a:rPr>
              <a:t>Episode #3</a:t>
            </a:r>
          </a:p>
          <a:p>
            <a:r>
              <a:rPr lang="en-US" altLang="en-US" sz="1800" b="1" dirty="0" smtClean="0">
                <a:solidFill>
                  <a:schemeClr val="tx2"/>
                </a:solidFill>
                <a:latin typeface="Calibri" pitchFamily="34" charset="0"/>
              </a:rPr>
              <a:t>Read: </a:t>
            </a:r>
          </a:p>
          <a:p>
            <a:pPr lvl="2"/>
            <a:r>
              <a:rPr lang="en-US" altLang="en-US" sz="1800" b="1" dirty="0" smtClean="0">
                <a:solidFill>
                  <a:schemeClr val="tx2"/>
                </a:solidFill>
                <a:latin typeface="Calibri" pitchFamily="34" charset="0"/>
              </a:rPr>
              <a:t>Required Articles</a:t>
            </a:r>
            <a:r>
              <a:rPr lang="en-US" altLang="en-US" sz="1800" dirty="0" smtClean="0">
                <a:solidFill>
                  <a:schemeClr val="tx2"/>
                </a:solidFill>
                <a:latin typeface="Calibri" pitchFamily="34" charset="0"/>
              </a:rPr>
              <a:t>: </a:t>
            </a:r>
          </a:p>
          <a:p>
            <a:pPr lvl="3"/>
            <a:r>
              <a:rPr lang="en-US" altLang="en-US" sz="1600" dirty="0" smtClean="0">
                <a:solidFill>
                  <a:schemeClr val="tx2"/>
                </a:solidFill>
                <a:latin typeface="Calibri" pitchFamily="34" charset="0"/>
              </a:rPr>
              <a:t>AVE</a:t>
            </a:r>
          </a:p>
          <a:p>
            <a:pPr lvl="3"/>
            <a:r>
              <a:rPr lang="en-US" altLang="en-US" sz="1600" dirty="0" smtClean="0">
                <a:solidFill>
                  <a:schemeClr val="tx2"/>
                </a:solidFill>
                <a:latin typeface="Calibri" pitchFamily="34" charset="0"/>
              </a:rPr>
              <a:t>Biz Report</a:t>
            </a:r>
          </a:p>
          <a:p>
            <a:pPr lvl="3"/>
            <a:r>
              <a:rPr lang="en-US" altLang="en-US" sz="1600" dirty="0" smtClean="0">
                <a:solidFill>
                  <a:schemeClr val="tx2"/>
                </a:solidFill>
                <a:latin typeface="Calibri" pitchFamily="34" charset="0"/>
              </a:rPr>
              <a:t>Hispanic Nativity Shift</a:t>
            </a:r>
          </a:p>
          <a:p>
            <a:pPr lvl="2"/>
            <a:r>
              <a:rPr lang="en-US" altLang="en-US" sz="1800" b="1" dirty="0" smtClean="0">
                <a:solidFill>
                  <a:schemeClr val="tx2"/>
                </a:solidFill>
                <a:latin typeface="Calibri" pitchFamily="34" charset="0"/>
              </a:rPr>
              <a:t>Optional Articles</a:t>
            </a:r>
            <a:r>
              <a:rPr lang="en-US" altLang="en-US" sz="1800" dirty="0">
                <a:solidFill>
                  <a:schemeClr val="tx2"/>
                </a:solidFill>
                <a:latin typeface="Calibri" pitchFamily="34" charset="0"/>
              </a:rPr>
              <a:t>: </a:t>
            </a:r>
            <a:endParaRPr lang="en-US" altLang="en-US" sz="1800" dirty="0" smtClean="0">
              <a:solidFill>
                <a:schemeClr val="tx2"/>
              </a:solidFill>
              <a:latin typeface="Calibri" pitchFamily="34" charset="0"/>
            </a:endParaRPr>
          </a:p>
          <a:p>
            <a:pPr lvl="3"/>
            <a:r>
              <a:rPr lang="en-US" altLang="en-US" sz="1600" dirty="0" smtClean="0">
                <a:solidFill>
                  <a:schemeClr val="tx2"/>
                </a:solidFill>
                <a:latin typeface="Calibri" pitchFamily="34" charset="0"/>
              </a:rPr>
              <a:t>Survey </a:t>
            </a:r>
            <a:r>
              <a:rPr lang="en-US" altLang="en-US" sz="1600" dirty="0">
                <a:solidFill>
                  <a:schemeClr val="tx2"/>
                </a:solidFill>
                <a:latin typeface="Calibri" pitchFamily="34" charset="0"/>
              </a:rPr>
              <a:t>of LGBT </a:t>
            </a:r>
            <a:r>
              <a:rPr lang="en-US" altLang="en-US" sz="1600" dirty="0" smtClean="0">
                <a:solidFill>
                  <a:schemeClr val="tx2"/>
                </a:solidFill>
                <a:latin typeface="Calibri" pitchFamily="34" charset="0"/>
              </a:rPr>
              <a:t>Americans</a:t>
            </a:r>
          </a:p>
          <a:p>
            <a:pPr lvl="3"/>
            <a:r>
              <a:rPr lang="en-US" altLang="en-US" sz="1600" dirty="0" smtClean="0">
                <a:solidFill>
                  <a:schemeClr val="tx2"/>
                </a:solidFill>
                <a:latin typeface="Calibri" pitchFamily="34" charset="0"/>
              </a:rPr>
              <a:t>Hispanic </a:t>
            </a:r>
            <a:r>
              <a:rPr lang="en-US" altLang="en-US" sz="1600" dirty="0">
                <a:solidFill>
                  <a:schemeClr val="tx2"/>
                </a:solidFill>
                <a:latin typeface="Calibri" pitchFamily="34" charset="0"/>
              </a:rPr>
              <a:t>Fact Pack </a:t>
            </a:r>
            <a:r>
              <a:rPr lang="en-US" altLang="en-US" sz="1600" dirty="0" smtClean="0">
                <a:solidFill>
                  <a:schemeClr val="tx2"/>
                </a:solidFill>
                <a:latin typeface="Calibri" pitchFamily="34" charset="0"/>
              </a:rPr>
              <a:t>2014</a:t>
            </a:r>
          </a:p>
          <a:p>
            <a:pPr lvl="3"/>
            <a:r>
              <a:rPr lang="en-US" altLang="en-US" sz="1600" dirty="0" smtClean="0">
                <a:solidFill>
                  <a:schemeClr val="tx2"/>
                </a:solidFill>
                <a:latin typeface="Calibri" pitchFamily="34" charset="0"/>
              </a:rPr>
              <a:t>The </a:t>
            </a:r>
            <a:r>
              <a:rPr lang="en-US" altLang="en-US" sz="1600" dirty="0">
                <a:solidFill>
                  <a:schemeClr val="tx2"/>
                </a:solidFill>
                <a:latin typeface="Calibri" pitchFamily="34" charset="0"/>
              </a:rPr>
              <a:t>Rise of Asian </a:t>
            </a:r>
            <a:r>
              <a:rPr lang="en-US" altLang="en-US" sz="1600" dirty="0" smtClean="0">
                <a:solidFill>
                  <a:schemeClr val="tx2"/>
                </a:solidFill>
                <a:latin typeface="Calibri" pitchFamily="34" charset="0"/>
              </a:rPr>
              <a:t>Americans </a:t>
            </a:r>
          </a:p>
          <a:p>
            <a:pPr lvl="3"/>
            <a:r>
              <a:rPr lang="en-US" altLang="en-US" sz="1600" dirty="0" smtClean="0">
                <a:solidFill>
                  <a:schemeClr val="tx2"/>
                </a:solidFill>
                <a:latin typeface="Calibri" pitchFamily="34" charset="0"/>
              </a:rPr>
              <a:t>Why </a:t>
            </a:r>
            <a:r>
              <a:rPr lang="en-US" altLang="en-US" sz="1600" dirty="0">
                <a:solidFill>
                  <a:schemeClr val="tx2"/>
                </a:solidFill>
                <a:latin typeface="Calibri" pitchFamily="34" charset="0"/>
              </a:rPr>
              <a:t>Yellow Pages Will Be Dead in Five </a:t>
            </a:r>
            <a:r>
              <a:rPr lang="en-US" altLang="en-US" sz="1600" dirty="0" smtClean="0">
                <a:solidFill>
                  <a:schemeClr val="tx2"/>
                </a:solidFill>
                <a:latin typeface="Calibri" pitchFamily="34" charset="0"/>
              </a:rPr>
              <a:t>Years</a:t>
            </a:r>
          </a:p>
          <a:p>
            <a:r>
              <a:rPr lang="en-US" altLang="en-US" sz="1800" b="1" dirty="0" smtClean="0">
                <a:solidFill>
                  <a:schemeClr val="tx2"/>
                </a:solidFill>
                <a:latin typeface="Calibri" pitchFamily="34" charset="0"/>
              </a:rPr>
              <a:t>Study</a:t>
            </a:r>
            <a:r>
              <a:rPr lang="en-US" altLang="en-US" sz="1800" dirty="0">
                <a:solidFill>
                  <a:schemeClr val="tx2"/>
                </a:solidFill>
                <a:latin typeface="Calibri" pitchFamily="34" charset="0"/>
              </a:rPr>
              <a:t>: </a:t>
            </a:r>
            <a:endParaRPr lang="en-US" altLang="en-US" sz="1800" dirty="0" smtClean="0">
              <a:solidFill>
                <a:schemeClr val="tx2"/>
              </a:solidFill>
              <a:latin typeface="Calibri" pitchFamily="34" charset="0"/>
            </a:endParaRPr>
          </a:p>
          <a:p>
            <a:pPr lvl="2"/>
            <a:r>
              <a:rPr lang="en-US" altLang="en-US" sz="1600" dirty="0" smtClean="0">
                <a:solidFill>
                  <a:schemeClr val="tx2"/>
                </a:solidFill>
                <a:latin typeface="Calibri" pitchFamily="34" charset="0"/>
              </a:rPr>
              <a:t>Chapters 7-8 </a:t>
            </a:r>
            <a:r>
              <a:rPr lang="en-US" altLang="en-US" sz="1600" dirty="0">
                <a:solidFill>
                  <a:schemeClr val="tx2"/>
                </a:solidFill>
                <a:latin typeface="Calibri" pitchFamily="34" charset="0"/>
              </a:rPr>
              <a:t>Strategic Media </a:t>
            </a:r>
            <a:r>
              <a:rPr lang="en-US" altLang="en-US" sz="1600" dirty="0" smtClean="0">
                <a:solidFill>
                  <a:schemeClr val="tx2"/>
                </a:solidFill>
                <a:latin typeface="Calibri" pitchFamily="34" charset="0"/>
              </a:rPr>
              <a:t>Decisions</a:t>
            </a:r>
          </a:p>
          <a:p>
            <a:pPr lvl="2"/>
            <a:r>
              <a:rPr lang="en-US" altLang="en-US" sz="1600" dirty="0" smtClean="0">
                <a:solidFill>
                  <a:schemeClr val="tx2"/>
                </a:solidFill>
                <a:latin typeface="Calibri" pitchFamily="34" charset="0"/>
              </a:rPr>
              <a:t>Module Five: PPT One </a:t>
            </a:r>
          </a:p>
          <a:p>
            <a:pPr lvl="2"/>
            <a:r>
              <a:rPr lang="en-US" altLang="en-US" sz="1600" dirty="0" smtClean="0">
                <a:solidFill>
                  <a:schemeClr val="tx2"/>
                </a:solidFill>
                <a:latin typeface="Calibri" pitchFamily="34" charset="0"/>
              </a:rPr>
              <a:t>All Video Lessons PPTs</a:t>
            </a:r>
          </a:p>
          <a:p>
            <a:pPr lvl="2"/>
            <a:r>
              <a:rPr lang="en-US" altLang="en-US" sz="1600" dirty="0" smtClean="0">
                <a:solidFill>
                  <a:schemeClr val="tx2"/>
                </a:solidFill>
                <a:latin typeface="Calibri" pitchFamily="34" charset="0"/>
              </a:rPr>
              <a:t>Quiz #4 Study Guide</a:t>
            </a:r>
            <a:r>
              <a:rPr lang="en-US" altLang="en-US" sz="1800" dirty="0" smtClean="0">
                <a:solidFill>
                  <a:schemeClr val="tx2"/>
                </a:solidFill>
                <a:latin typeface="Calibri" pitchFamily="34" charset="0"/>
              </a:rPr>
              <a:t>				</a:t>
            </a:r>
            <a:r>
              <a:rPr lang="en-US" altLang="en-US" sz="1800" b="1" dirty="0" smtClean="0">
                <a:solidFill>
                  <a:srgbClr val="FF0000"/>
                </a:solidFill>
                <a:latin typeface="Calibri" pitchFamily="34" charset="0"/>
              </a:rPr>
              <a:t>CONTINUED NEXT PAGE</a:t>
            </a:r>
          </a:p>
        </p:txBody>
      </p:sp>
    </p:spTree>
    <p:extLst>
      <p:ext uri="{BB962C8B-B14F-4D97-AF65-F5344CB8AC3E}">
        <p14:creationId xmlns:p14="http://schemas.microsoft.com/office/powerpoint/2010/main" val="3478188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5</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w/o  </a:t>
            </a:r>
            <a:r>
              <a:rPr lang="en-US" altLang="en-US" sz="3600" b="1" dirty="0">
                <a:solidFill>
                  <a:schemeClr val="tx2"/>
                </a:solidFill>
                <a:latin typeface="Calibri" pitchFamily="34" charset="0"/>
              </a:rPr>
              <a:t>9/21 – </a:t>
            </a:r>
            <a:r>
              <a:rPr lang="en-US" altLang="en-US" sz="3600" b="1" dirty="0" smtClean="0">
                <a:solidFill>
                  <a:schemeClr val="tx2"/>
                </a:solidFill>
                <a:latin typeface="Calibri" pitchFamily="34" charset="0"/>
              </a:rPr>
              <a:t>9/27</a:t>
            </a:r>
          </a:p>
        </p:txBody>
      </p:sp>
      <p:sp>
        <p:nvSpPr>
          <p:cNvPr id="6147" name="Content Placeholder 2"/>
          <p:cNvSpPr>
            <a:spLocks noGrp="1"/>
          </p:cNvSpPr>
          <p:nvPr>
            <p:ph idx="1"/>
          </p:nvPr>
        </p:nvSpPr>
        <p:spPr>
          <a:xfrm>
            <a:off x="427630" y="838200"/>
            <a:ext cx="8110538" cy="6019800"/>
          </a:xfrm>
        </p:spPr>
        <p:txBody>
          <a:bodyPr>
            <a:noAutofit/>
          </a:bodyPr>
          <a:lstStyle/>
          <a:p>
            <a:r>
              <a:rPr lang="en-US" altLang="en-US" sz="1800" b="1" dirty="0" smtClean="0">
                <a:solidFill>
                  <a:schemeClr val="tx2"/>
                </a:solidFill>
                <a:latin typeface="Calibri" pitchFamily="34" charset="0"/>
              </a:rPr>
              <a:t>Practice:</a:t>
            </a:r>
            <a:r>
              <a:rPr lang="en-US" altLang="en-US" sz="1800" dirty="0" smtClean="0">
                <a:solidFill>
                  <a:schemeClr val="tx2"/>
                </a:solidFill>
                <a:latin typeface="Calibri" pitchFamily="34" charset="0"/>
              </a:rPr>
              <a:t> Every video lesson has an individual PPT with practice exercises</a:t>
            </a:r>
          </a:p>
          <a:p>
            <a:pPr lvl="2"/>
            <a:r>
              <a:rPr lang="en-US" altLang="en-US" sz="1600" b="1" dirty="0" smtClean="0">
                <a:solidFill>
                  <a:srgbClr val="FF0000"/>
                </a:solidFill>
                <a:latin typeface="Calibri" pitchFamily="34" charset="0"/>
              </a:rPr>
              <a:t>NOTE:</a:t>
            </a:r>
            <a:r>
              <a:rPr lang="en-US" altLang="en-US" sz="1600" dirty="0" smtClean="0">
                <a:solidFill>
                  <a:schemeClr val="tx2"/>
                </a:solidFill>
                <a:latin typeface="Calibri" pitchFamily="34" charset="0"/>
              </a:rPr>
              <a:t> In this lesson, there are media math calculations that are not supported by video lesson, study from the PPT </a:t>
            </a:r>
          </a:p>
          <a:p>
            <a:pPr lvl="2"/>
            <a:endParaRPr lang="en-US" altLang="en-US" sz="1600" dirty="0" smtClean="0">
              <a:solidFill>
                <a:schemeClr val="tx2"/>
              </a:solidFill>
              <a:latin typeface="Calibri" pitchFamily="34" charset="0"/>
            </a:endParaRPr>
          </a:p>
          <a:p>
            <a:r>
              <a:rPr lang="en-US" altLang="en-US" sz="1800" b="1" dirty="0" smtClean="0">
                <a:solidFill>
                  <a:schemeClr val="tx2"/>
                </a:solidFill>
                <a:latin typeface="Calibri" pitchFamily="34" charset="0"/>
              </a:rPr>
              <a:t>Test: </a:t>
            </a:r>
            <a:r>
              <a:rPr lang="en-US" altLang="en-US" sz="1800" dirty="0">
                <a:solidFill>
                  <a:schemeClr val="tx2"/>
                </a:solidFill>
                <a:latin typeface="Calibri" pitchFamily="34" charset="0"/>
              </a:rPr>
              <a:t>Test: test your knowledge of the material by taking Quiz </a:t>
            </a:r>
            <a:r>
              <a:rPr lang="en-US" altLang="en-US" sz="1800" dirty="0" smtClean="0">
                <a:solidFill>
                  <a:schemeClr val="tx2"/>
                </a:solidFill>
                <a:latin typeface="Calibri" pitchFamily="34" charset="0"/>
              </a:rPr>
              <a:t>#4 </a:t>
            </a:r>
            <a:r>
              <a:rPr lang="en-US" altLang="en-US" sz="1800" dirty="0">
                <a:solidFill>
                  <a:schemeClr val="tx2"/>
                </a:solidFill>
                <a:latin typeface="Calibri" pitchFamily="34" charset="0"/>
              </a:rPr>
              <a:t>any day (Fri-Sat-Sun). You will have two attempts and the highest grade will be assigned. Check the answers on Monday with explanations for each right answer. Take notes to prepare for the exam</a:t>
            </a:r>
            <a:r>
              <a:rPr lang="en-US" altLang="en-US" sz="1800" dirty="0" smtClean="0">
                <a:solidFill>
                  <a:schemeClr val="tx2"/>
                </a:solidFill>
                <a:latin typeface="Calibri" pitchFamily="34" charset="0"/>
              </a:rPr>
              <a:t>.</a:t>
            </a:r>
          </a:p>
          <a:p>
            <a:endParaRPr lang="en-US" altLang="en-US" sz="1800" dirty="0">
              <a:solidFill>
                <a:schemeClr val="tx2"/>
              </a:solidFill>
              <a:latin typeface="Calibri" pitchFamily="34" charset="0"/>
            </a:endParaRPr>
          </a:p>
          <a:p>
            <a:r>
              <a:rPr lang="en-US" altLang="en-US" sz="1800" b="1" dirty="0" smtClean="0">
                <a:solidFill>
                  <a:srgbClr val="FF0000"/>
                </a:solidFill>
                <a:latin typeface="Calibri" pitchFamily="34" charset="0"/>
              </a:rPr>
              <a:t>Exam In Module 6: </a:t>
            </a:r>
            <a:r>
              <a:rPr lang="en-US" altLang="en-US" sz="1800" dirty="0" smtClean="0">
                <a:solidFill>
                  <a:srgbClr val="FF0000"/>
                </a:solidFill>
                <a:latin typeface="Calibri" pitchFamily="34" charset="0"/>
              </a:rPr>
              <a:t>Material included in Exam #2 are Modules 3-4-5, study from individual modules study guides </a:t>
            </a:r>
          </a:p>
          <a:p>
            <a:endParaRPr lang="en-US" altLang="en-US" sz="1800" dirty="0" smtClean="0">
              <a:solidFill>
                <a:srgbClr val="FF0000"/>
              </a:solidFill>
              <a:latin typeface="Calibri" pitchFamily="34" charset="0"/>
            </a:endParaRPr>
          </a:p>
          <a:p>
            <a:r>
              <a:rPr lang="en-US" altLang="en-US" sz="1800" b="1" dirty="0" smtClean="0">
                <a:solidFill>
                  <a:srgbClr val="FF0000"/>
                </a:solidFill>
                <a:latin typeface="Calibri" pitchFamily="34" charset="0"/>
              </a:rPr>
              <a:t>Reminder: </a:t>
            </a:r>
            <a:r>
              <a:rPr lang="en-US" altLang="en-US" sz="1800" dirty="0" smtClean="0">
                <a:solidFill>
                  <a:srgbClr val="FF0000"/>
                </a:solidFill>
                <a:latin typeface="Calibri" pitchFamily="34" charset="0"/>
              </a:rPr>
              <a:t>Plan to attend Adobe Connect Session Thursday 9/24</a:t>
            </a:r>
          </a:p>
          <a:p>
            <a:pPr lvl="1"/>
            <a:endParaRPr lang="en-US" altLang="en-US" sz="1800" dirty="0" smtClean="0">
              <a:solidFill>
                <a:schemeClr val="tx2"/>
              </a:solidFill>
              <a:latin typeface="Calibri" pitchFamily="34" charset="0"/>
            </a:endParaRPr>
          </a:p>
        </p:txBody>
      </p:sp>
      <p:sp>
        <p:nvSpPr>
          <p:cNvPr id="2" name="Rectangle 1"/>
          <p:cNvSpPr/>
          <p:nvPr/>
        </p:nvSpPr>
        <p:spPr>
          <a:xfrm>
            <a:off x="194481" y="6324600"/>
            <a:ext cx="3560077" cy="369332"/>
          </a:xfrm>
          <a:prstGeom prst="rect">
            <a:avLst/>
          </a:prstGeom>
        </p:spPr>
        <p:txBody>
          <a:bodyPr wrap="none">
            <a:spAutoFit/>
          </a:bodyPr>
          <a:lstStyle/>
          <a:p>
            <a:r>
              <a:rPr lang="en-US" b="1" dirty="0">
                <a:solidFill>
                  <a:srgbClr val="FF0000"/>
                </a:solidFill>
              </a:rPr>
              <a:t>CONTINUED </a:t>
            </a:r>
            <a:r>
              <a:rPr lang="en-US" b="1" dirty="0" smtClean="0">
                <a:solidFill>
                  <a:srgbClr val="FF0000"/>
                </a:solidFill>
              </a:rPr>
              <a:t>FROM PREVIOUS PAGE</a:t>
            </a:r>
            <a:endParaRPr lang="en-US" b="1" dirty="0">
              <a:solidFill>
                <a:srgbClr val="FF0000"/>
              </a:solidFill>
            </a:endParaRPr>
          </a:p>
        </p:txBody>
      </p:sp>
    </p:spTree>
    <p:extLst>
      <p:ext uri="{BB962C8B-B14F-4D97-AF65-F5344CB8AC3E}">
        <p14:creationId xmlns:p14="http://schemas.microsoft.com/office/powerpoint/2010/main" val="3613624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509587" y="838200"/>
            <a:ext cx="8110538" cy="6019800"/>
          </a:xfrm>
        </p:spPr>
        <p:txBody>
          <a:bodyPr>
            <a:noAutofit/>
          </a:bodyPr>
          <a:lstStyle/>
          <a:p>
            <a:r>
              <a:rPr lang="en-US" altLang="en-US" sz="1800" b="1" dirty="0" smtClean="0">
                <a:solidFill>
                  <a:schemeClr val="tx2"/>
                </a:solidFill>
                <a:latin typeface="Calibri" pitchFamily="34" charset="0"/>
              </a:rPr>
              <a:t>Discuss: Original Blog and two peer observational comments</a:t>
            </a:r>
          </a:p>
          <a:p>
            <a:pPr marL="0" indent="0">
              <a:buNone/>
            </a:pPr>
            <a:endParaRPr lang="en-US" altLang="en-US" sz="800" b="1"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Blog Post instructions</a:t>
            </a:r>
            <a:r>
              <a:rPr lang="en-US" altLang="en-US" sz="1800" dirty="0" smtClean="0">
                <a:solidFill>
                  <a:schemeClr val="tx2"/>
                </a:solidFill>
                <a:latin typeface="Calibri" pitchFamily="34" charset="0"/>
              </a:rPr>
              <a:t>: Pick a related angle of the topic outlined below and do some research so you can write an interesting and thought provoking post. </a:t>
            </a:r>
          </a:p>
          <a:p>
            <a:pPr lvl="1"/>
            <a:endParaRPr lang="en-US" altLang="en-US" sz="800" dirty="0" smtClean="0">
              <a:solidFill>
                <a:schemeClr val="tx2"/>
              </a:solidFill>
              <a:latin typeface="Calibri" pitchFamily="34" charset="0"/>
            </a:endParaRPr>
          </a:p>
          <a:p>
            <a:pPr lvl="1"/>
            <a:r>
              <a:rPr lang="en-US" altLang="en-US" sz="1800" b="1" dirty="0">
                <a:solidFill>
                  <a:schemeClr val="tx2"/>
                </a:solidFill>
                <a:latin typeface="Calibri" pitchFamily="34" charset="0"/>
              </a:rPr>
              <a:t>Topic:</a:t>
            </a:r>
            <a:r>
              <a:rPr lang="en-US" altLang="en-US" sz="1800" dirty="0">
                <a:solidFill>
                  <a:schemeClr val="tx2"/>
                </a:solidFill>
                <a:latin typeface="Calibri" pitchFamily="34" charset="0"/>
              </a:rPr>
              <a:t> </a:t>
            </a:r>
            <a:r>
              <a:rPr lang="en-US" altLang="en-US" sz="1800" dirty="0" smtClean="0">
                <a:solidFill>
                  <a:schemeClr val="tx2"/>
                </a:solidFill>
                <a:latin typeface="Calibri" pitchFamily="34" charset="0"/>
              </a:rPr>
              <a:t>In this module, the topics of Niche Marketing and audience segmentation are discussed. Pick any niche market, prepare a brief description and discuss the marketing and media implications to communicate with this segment of the population. Select </a:t>
            </a:r>
            <a:r>
              <a:rPr lang="en-US" altLang="en-US" sz="1800" i="1" dirty="0" smtClean="0">
                <a:solidFill>
                  <a:schemeClr val="tx2"/>
                </a:solidFill>
                <a:latin typeface="Calibri" pitchFamily="34" charset="0"/>
              </a:rPr>
              <a:t>a different market than</a:t>
            </a:r>
            <a:r>
              <a:rPr lang="en-US" altLang="en-US" sz="1800" dirty="0" smtClean="0">
                <a:solidFill>
                  <a:schemeClr val="tx2"/>
                </a:solidFill>
                <a:latin typeface="Calibri" pitchFamily="34" charset="0"/>
              </a:rPr>
              <a:t> Hispanics, Asians, African </a:t>
            </a:r>
            <a:r>
              <a:rPr lang="en-US" altLang="en-US" sz="1800" dirty="0">
                <a:solidFill>
                  <a:schemeClr val="tx2"/>
                </a:solidFill>
                <a:latin typeface="Calibri" pitchFamily="34" charset="0"/>
              </a:rPr>
              <a:t>American, GLBT </a:t>
            </a:r>
            <a:r>
              <a:rPr lang="en-US" altLang="en-US" sz="1800" dirty="0" smtClean="0">
                <a:solidFill>
                  <a:schemeClr val="tx2"/>
                </a:solidFill>
                <a:latin typeface="Calibri" pitchFamily="34" charset="0"/>
              </a:rPr>
              <a:t>or Baby Boomers. You can use any type of segmentation, example, by hobby, etc.</a:t>
            </a:r>
          </a:p>
          <a:p>
            <a:pPr lvl="1"/>
            <a:endParaRPr lang="en-US" altLang="en-US" sz="800" dirty="0" smtClean="0">
              <a:solidFill>
                <a:schemeClr val="tx2"/>
              </a:solidFill>
              <a:latin typeface="Calibri" pitchFamily="34" charset="0"/>
            </a:endParaRPr>
          </a:p>
          <a:p>
            <a:pPr lvl="1"/>
            <a:r>
              <a:rPr lang="en-US" altLang="en-US" sz="1800" dirty="0" smtClean="0">
                <a:solidFill>
                  <a:schemeClr val="tx2"/>
                </a:solidFill>
                <a:latin typeface="Calibri" pitchFamily="34" charset="0"/>
              </a:rPr>
              <a:t> Commentary: Write a </a:t>
            </a:r>
            <a:r>
              <a:rPr lang="en-US" altLang="en-US" sz="1800" b="1" u="sng" dirty="0" smtClean="0">
                <a:solidFill>
                  <a:schemeClr val="tx2"/>
                </a:solidFill>
                <a:latin typeface="Calibri" pitchFamily="34" charset="0"/>
              </a:rPr>
              <a:t>3 sentence minimum </a:t>
            </a:r>
            <a:r>
              <a:rPr lang="en-US" altLang="en-US" sz="1800" dirty="0" smtClean="0">
                <a:solidFill>
                  <a:schemeClr val="tx2"/>
                </a:solidFill>
                <a:latin typeface="Calibri" pitchFamily="34" charset="0"/>
              </a:rPr>
              <a:t>comment  on </a:t>
            </a:r>
            <a:r>
              <a:rPr lang="en-US" altLang="en-US" sz="1800" b="1" u="sng" dirty="0" smtClean="0">
                <a:solidFill>
                  <a:schemeClr val="tx2"/>
                </a:solidFill>
                <a:latin typeface="Calibri" pitchFamily="34" charset="0"/>
              </a:rPr>
              <a:t>two peers’ blog posts</a:t>
            </a:r>
            <a:r>
              <a:rPr lang="en-US" altLang="en-US" sz="1800" u="sng" dirty="0" smtClean="0">
                <a:solidFill>
                  <a:schemeClr val="tx2"/>
                </a:solidFill>
                <a:latin typeface="Calibri" pitchFamily="34" charset="0"/>
              </a:rPr>
              <a:t> </a:t>
            </a:r>
            <a:r>
              <a:rPr lang="en-US" altLang="en-US" sz="1800" dirty="0" smtClean="0">
                <a:solidFill>
                  <a:schemeClr val="tx2"/>
                </a:solidFill>
                <a:latin typeface="Calibri" pitchFamily="34" charset="0"/>
              </a:rPr>
              <a:t>submitted. If you comment on the same topic or angle written by one of your peers, write from a different point-of-view.      </a:t>
            </a:r>
          </a:p>
          <a:p>
            <a:pPr lvl="1"/>
            <a:endParaRPr lang="en-US" altLang="en-US" sz="1800" dirty="0" smtClean="0">
              <a:solidFill>
                <a:schemeClr val="tx2"/>
              </a:solidFill>
              <a:latin typeface="Calibri" pitchFamily="34" charset="0"/>
            </a:endParaRPr>
          </a:p>
        </p:txBody>
      </p:sp>
      <p:sp>
        <p:nvSpPr>
          <p:cNvPr id="5"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5</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w/o  </a:t>
            </a:r>
            <a:r>
              <a:rPr lang="en-US" altLang="en-US" sz="3600" b="1" dirty="0">
                <a:solidFill>
                  <a:schemeClr val="tx2"/>
                </a:solidFill>
                <a:latin typeface="Calibri" pitchFamily="34" charset="0"/>
              </a:rPr>
              <a:t>9/21 – </a:t>
            </a:r>
            <a:r>
              <a:rPr lang="en-US" altLang="en-US" sz="3600" b="1" dirty="0" smtClean="0">
                <a:solidFill>
                  <a:schemeClr val="tx2"/>
                </a:solidFill>
                <a:latin typeface="Calibri" pitchFamily="34" charset="0"/>
              </a:rPr>
              <a:t>9/27</a:t>
            </a:r>
          </a:p>
        </p:txBody>
      </p:sp>
    </p:spTree>
    <p:extLst>
      <p:ext uri="{BB962C8B-B14F-4D97-AF65-F5344CB8AC3E}">
        <p14:creationId xmlns:p14="http://schemas.microsoft.com/office/powerpoint/2010/main" val="2699017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sz="quarter" idx="1"/>
          </p:nvPr>
        </p:nvSpPr>
        <p:spPr>
          <a:xfrm>
            <a:off x="-5687" y="2590800"/>
            <a:ext cx="8991600" cy="838200"/>
          </a:xfrm>
        </p:spPr>
        <p:txBody>
          <a:bodyPr>
            <a:noAutofit/>
          </a:bodyPr>
          <a:lstStyle/>
          <a:p>
            <a:pPr algn="ctr">
              <a:buFont typeface="Wingdings" pitchFamily="2" charset="2"/>
              <a:buNone/>
            </a:pPr>
            <a:r>
              <a:rPr lang="en-US" altLang="en-US" sz="3600" b="1" dirty="0" smtClean="0">
                <a:solidFill>
                  <a:schemeClr val="tx2"/>
                </a:solidFill>
                <a:latin typeface="Calibri" pitchFamily="34" charset="0"/>
              </a:rPr>
              <a:t>Module 6</a:t>
            </a:r>
          </a:p>
          <a:p>
            <a:r>
              <a:rPr lang="en-US" altLang="en-US" sz="3600" b="1" dirty="0">
                <a:solidFill>
                  <a:schemeClr val="tx2"/>
                </a:solidFill>
                <a:latin typeface="Calibri" pitchFamily="34" charset="0"/>
              </a:rPr>
              <a:t>The Business of Interactive Media: </a:t>
            </a:r>
            <a:endParaRPr lang="en-US" altLang="en-US" sz="3600" b="1" dirty="0" smtClean="0">
              <a:solidFill>
                <a:schemeClr val="tx2"/>
              </a:solidFill>
              <a:latin typeface="Calibri" pitchFamily="34" charset="0"/>
            </a:endParaRPr>
          </a:p>
          <a:p>
            <a:r>
              <a:rPr lang="en-US" altLang="en-US" sz="3600" b="1" dirty="0" smtClean="0">
                <a:solidFill>
                  <a:schemeClr val="tx2"/>
                </a:solidFill>
                <a:latin typeface="Calibri" pitchFamily="34" charset="0"/>
              </a:rPr>
              <a:t>The </a:t>
            </a:r>
            <a:r>
              <a:rPr lang="en-US" altLang="en-US" sz="3600" b="1" dirty="0">
                <a:solidFill>
                  <a:schemeClr val="tx2"/>
                </a:solidFill>
                <a:latin typeface="Calibri" pitchFamily="34" charset="0"/>
              </a:rPr>
              <a:t>Web, Content </a:t>
            </a:r>
            <a:r>
              <a:rPr lang="en-US" altLang="en-US" sz="3600" b="1" dirty="0" smtClean="0">
                <a:solidFill>
                  <a:schemeClr val="tx2"/>
                </a:solidFill>
                <a:latin typeface="Calibri" pitchFamily="34" charset="0"/>
              </a:rPr>
              <a:t>Strategy, </a:t>
            </a:r>
          </a:p>
          <a:p>
            <a:r>
              <a:rPr lang="en-US" altLang="en-US" sz="3600" b="1" dirty="0" smtClean="0">
                <a:solidFill>
                  <a:schemeClr val="tx2"/>
                </a:solidFill>
                <a:latin typeface="Calibri" pitchFamily="34" charset="0"/>
              </a:rPr>
              <a:t>Search </a:t>
            </a:r>
            <a:r>
              <a:rPr lang="en-US" altLang="en-US" sz="3600" b="1" dirty="0">
                <a:solidFill>
                  <a:schemeClr val="tx2"/>
                </a:solidFill>
                <a:latin typeface="Calibri" pitchFamily="34" charset="0"/>
              </a:rPr>
              <a:t>Engine Optimization, </a:t>
            </a:r>
            <a:endParaRPr lang="en-US" altLang="en-US" sz="3600" b="1" dirty="0" smtClean="0">
              <a:solidFill>
                <a:schemeClr val="tx2"/>
              </a:solidFill>
              <a:latin typeface="Calibri" pitchFamily="34" charset="0"/>
            </a:endParaRPr>
          </a:p>
          <a:p>
            <a:r>
              <a:rPr lang="en-US" altLang="en-US" sz="3600" b="1" dirty="0" smtClean="0">
                <a:solidFill>
                  <a:schemeClr val="tx2"/>
                </a:solidFill>
                <a:latin typeface="Calibri" pitchFamily="34" charset="0"/>
              </a:rPr>
              <a:t>Search </a:t>
            </a:r>
            <a:r>
              <a:rPr lang="en-US" altLang="en-US" sz="3600" b="1" dirty="0">
                <a:solidFill>
                  <a:schemeClr val="tx2"/>
                </a:solidFill>
                <a:latin typeface="Calibri" pitchFamily="34" charset="0"/>
              </a:rPr>
              <a:t>Engine Marketing</a:t>
            </a:r>
            <a:endParaRPr lang="en-US" altLang="en-US" sz="3600" b="1" dirty="0" smtClean="0">
              <a:solidFill>
                <a:schemeClr val="tx2"/>
              </a:solidFill>
              <a:latin typeface="Calibri" pitchFamily="34" charset="0"/>
            </a:endParaRPr>
          </a:p>
        </p:txBody>
      </p:sp>
    </p:spTree>
    <p:extLst>
      <p:ext uri="{BB962C8B-B14F-4D97-AF65-F5344CB8AC3E}">
        <p14:creationId xmlns:p14="http://schemas.microsoft.com/office/powerpoint/2010/main" val="3663136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22" y="1447800"/>
            <a:ext cx="8915400" cy="6248400"/>
          </a:xfrm>
        </p:spPr>
        <p:txBody>
          <a:bodyPr>
            <a:normAutofit/>
          </a:bodyPr>
          <a:lstStyle/>
          <a:p>
            <a:pPr marL="0" indent="0">
              <a:buNone/>
            </a:pPr>
            <a:r>
              <a:rPr lang="en-US" sz="2400" b="1" dirty="0" smtClean="0">
                <a:solidFill>
                  <a:schemeClr val="tx2"/>
                </a:solidFill>
              </a:rPr>
              <a:t>Module 6: Week 6</a:t>
            </a:r>
          </a:p>
          <a:p>
            <a:r>
              <a:rPr lang="en-US" sz="1900" b="1" dirty="0" smtClean="0">
                <a:solidFill>
                  <a:schemeClr val="tx2"/>
                </a:solidFill>
              </a:rPr>
              <a:t>Course Objectives:</a:t>
            </a:r>
          </a:p>
          <a:p>
            <a:pPr lvl="1"/>
            <a:r>
              <a:rPr lang="en-US" sz="1600" dirty="0" smtClean="0">
                <a:solidFill>
                  <a:schemeClr val="tx2"/>
                </a:solidFill>
              </a:rPr>
              <a:t>Define </a:t>
            </a:r>
            <a:r>
              <a:rPr lang="en-US" sz="1600" dirty="0">
                <a:solidFill>
                  <a:schemeClr val="tx2"/>
                </a:solidFill>
              </a:rPr>
              <a:t>key media terminology and concepts.</a:t>
            </a:r>
          </a:p>
          <a:p>
            <a:pPr lvl="1"/>
            <a:r>
              <a:rPr lang="en-US" sz="1600" dirty="0" smtClean="0">
                <a:solidFill>
                  <a:schemeClr val="tx2"/>
                </a:solidFill>
              </a:rPr>
              <a:t>Identify </a:t>
            </a:r>
            <a:r>
              <a:rPr lang="en-US" sz="1600" dirty="0">
                <a:solidFill>
                  <a:schemeClr val="tx2"/>
                </a:solidFill>
              </a:rPr>
              <a:t>the various media capabilities, limits and emerging trends to formulate sound media plans that reach intended consumer targets with minimal spending waste </a:t>
            </a:r>
          </a:p>
          <a:p>
            <a:pPr lvl="1"/>
            <a:r>
              <a:rPr lang="en-US" sz="1600" dirty="0" smtClean="0">
                <a:solidFill>
                  <a:schemeClr val="tx2"/>
                </a:solidFill>
              </a:rPr>
              <a:t>Demonstrate </a:t>
            </a:r>
            <a:r>
              <a:rPr lang="en-US" sz="1600" dirty="0">
                <a:solidFill>
                  <a:schemeClr val="tx2"/>
                </a:solidFill>
              </a:rPr>
              <a:t>the application of key performance indicators by media and media vehicles in the development and execution of a media plan</a:t>
            </a:r>
          </a:p>
          <a:p>
            <a:pPr lvl="1"/>
            <a:r>
              <a:rPr lang="en-US" sz="1600" dirty="0" smtClean="0">
                <a:solidFill>
                  <a:schemeClr val="tx2"/>
                </a:solidFill>
              </a:rPr>
              <a:t>Demonstrate </a:t>
            </a:r>
            <a:r>
              <a:rPr lang="en-US" sz="1600" dirty="0">
                <a:solidFill>
                  <a:schemeClr val="tx2"/>
                </a:solidFill>
              </a:rPr>
              <a:t>a keen understanding of the business of media and cutting edge media trends to be a valuable asset to any professional communications environment.</a:t>
            </a:r>
          </a:p>
          <a:p>
            <a:pPr lvl="1"/>
            <a:endParaRPr lang="en-US" sz="1700" dirty="0">
              <a:solidFill>
                <a:schemeClr val="tx2"/>
              </a:solidFill>
            </a:endParaRPr>
          </a:p>
          <a:p>
            <a:r>
              <a:rPr lang="en-US" sz="1900" b="1" dirty="0" smtClean="0">
                <a:solidFill>
                  <a:schemeClr val="tx2"/>
                </a:solidFill>
              </a:rPr>
              <a:t>Module Objectives:</a:t>
            </a:r>
          </a:p>
          <a:p>
            <a:pPr lvl="1"/>
            <a:r>
              <a:rPr lang="en-US" sz="1600" dirty="0" smtClean="0">
                <a:solidFill>
                  <a:schemeClr val="tx2"/>
                </a:solidFill>
              </a:rPr>
              <a:t>To understand how the Digital Media business: how audiences are measured, ad space is bought and sold</a:t>
            </a:r>
          </a:p>
          <a:p>
            <a:pPr lvl="1"/>
            <a:r>
              <a:rPr lang="en-US" sz="1600" dirty="0" smtClean="0">
                <a:solidFill>
                  <a:schemeClr val="tx2"/>
                </a:solidFill>
              </a:rPr>
              <a:t>To understand the basics of Content Marketing and the relationship with SEO </a:t>
            </a:r>
            <a:endParaRPr lang="en-US" sz="1600" dirty="0">
              <a:solidFill>
                <a:schemeClr val="tx2"/>
              </a:solidFill>
            </a:endParaRPr>
          </a:p>
          <a:p>
            <a:pPr lvl="1"/>
            <a:r>
              <a:rPr lang="en-US" sz="1600" dirty="0" smtClean="0">
                <a:solidFill>
                  <a:schemeClr val="tx2"/>
                </a:solidFill>
              </a:rPr>
              <a:t>To understand the basics of SEM and Keywords </a:t>
            </a:r>
          </a:p>
          <a:p>
            <a:pPr lvl="1"/>
            <a:r>
              <a:rPr lang="en-US" sz="1600" dirty="0" smtClean="0">
                <a:solidFill>
                  <a:schemeClr val="tx2"/>
                </a:solidFill>
              </a:rPr>
              <a:t>To understand the basics of Digital Ad formats </a:t>
            </a:r>
          </a:p>
          <a:p>
            <a:pPr lvl="1"/>
            <a:r>
              <a:rPr lang="en-US" sz="1600" dirty="0" smtClean="0">
                <a:solidFill>
                  <a:schemeClr val="tx2"/>
                </a:solidFill>
              </a:rPr>
              <a:t>To recognize Key Performance Indicators in Digital Media</a:t>
            </a:r>
          </a:p>
          <a:p>
            <a:pPr lvl="1"/>
            <a:r>
              <a:rPr lang="en-US" sz="1600" dirty="0" smtClean="0">
                <a:solidFill>
                  <a:schemeClr val="tx2"/>
                </a:solidFill>
              </a:rPr>
              <a:t>To apply strategies and tactics when including Digital Media in a media plan</a:t>
            </a:r>
          </a:p>
          <a:p>
            <a:pPr lvl="1"/>
            <a:endParaRPr lang="en-US" sz="1700" dirty="0" smtClean="0">
              <a:solidFill>
                <a:schemeClr val="tx2"/>
              </a:solidFill>
            </a:endParaRPr>
          </a:p>
          <a:p>
            <a:pPr lvl="1"/>
            <a:endParaRPr lang="en-US" sz="1700" dirty="0" smtClean="0">
              <a:solidFill>
                <a:schemeClr val="tx2"/>
              </a:solidFill>
            </a:endParaRPr>
          </a:p>
          <a:p>
            <a:endParaRPr lang="en-US" sz="1700" dirty="0" smtClean="0">
              <a:solidFill>
                <a:schemeClr val="tx2"/>
              </a:solidFill>
            </a:endParaRPr>
          </a:p>
        </p:txBody>
      </p:sp>
      <p:sp>
        <p:nvSpPr>
          <p:cNvPr id="6" name="Title 1"/>
          <p:cNvSpPr>
            <a:spLocks noGrp="1"/>
          </p:cNvSpPr>
          <p:nvPr>
            <p:ph type="title"/>
          </p:nvPr>
        </p:nvSpPr>
        <p:spPr>
          <a:xfrm>
            <a:off x="-381000" y="457200"/>
            <a:ext cx="9144000" cy="1143000"/>
          </a:xfrm>
        </p:spPr>
        <p:txBody>
          <a:bodyPr>
            <a:noAutofit/>
          </a:bodyPr>
          <a:lstStyle/>
          <a:p>
            <a:r>
              <a:rPr lang="en-US" sz="3600" b="1" dirty="0" smtClean="0">
                <a:solidFill>
                  <a:schemeClr val="tx2"/>
                </a:solidFill>
              </a:rPr>
              <a:t>Module 6 – Week 6                   </a:t>
            </a:r>
            <a:br>
              <a:rPr lang="en-US" sz="3600" b="1" dirty="0" smtClean="0">
                <a:solidFill>
                  <a:schemeClr val="tx2"/>
                </a:solidFill>
              </a:rPr>
            </a:br>
            <a:r>
              <a:rPr lang="en-US" sz="3600" b="1" dirty="0" smtClean="0">
                <a:solidFill>
                  <a:schemeClr val="tx2"/>
                </a:solidFill>
              </a:rPr>
              <a:t>        </a:t>
            </a:r>
            <a:r>
              <a:rPr lang="en-US" sz="2400" b="1" dirty="0" smtClean="0">
                <a:solidFill>
                  <a:schemeClr val="tx2"/>
                </a:solidFill>
              </a:rPr>
              <a:t>The </a:t>
            </a:r>
            <a:r>
              <a:rPr lang="en-US" sz="2400" b="1" dirty="0">
                <a:solidFill>
                  <a:schemeClr val="tx2"/>
                </a:solidFill>
              </a:rPr>
              <a:t>Business of Interactive Media: The </a:t>
            </a:r>
            <a:r>
              <a:rPr lang="en-US" sz="2400" b="1" dirty="0" smtClean="0">
                <a:solidFill>
                  <a:schemeClr val="tx2"/>
                </a:solidFill>
              </a:rPr>
              <a:t>Web, Content Strategy, </a:t>
            </a:r>
            <a:r>
              <a:rPr lang="en-US" sz="2400" b="1" dirty="0">
                <a:solidFill>
                  <a:schemeClr val="tx2"/>
                </a:solidFill>
              </a:rPr>
              <a:t>Search Engine </a:t>
            </a:r>
            <a:r>
              <a:rPr lang="en-US" sz="2400" b="1" dirty="0" smtClean="0">
                <a:solidFill>
                  <a:schemeClr val="tx2"/>
                </a:solidFill>
              </a:rPr>
              <a:t>Optimization, Search </a:t>
            </a:r>
            <a:r>
              <a:rPr lang="en-US" sz="2400" b="1" dirty="0">
                <a:solidFill>
                  <a:schemeClr val="tx2"/>
                </a:solidFill>
              </a:rPr>
              <a:t>Engine Marketing</a:t>
            </a:r>
            <a:br>
              <a:rPr lang="en-US" sz="2400" b="1" dirty="0">
                <a:solidFill>
                  <a:schemeClr val="tx2"/>
                </a:solidFill>
              </a:rPr>
            </a:br>
            <a:r>
              <a:rPr lang="en-US" sz="2400" b="1" dirty="0">
                <a:solidFill>
                  <a:schemeClr val="tx2"/>
                </a:solidFill>
              </a:rPr>
              <a:t/>
            </a:r>
            <a:br>
              <a:rPr lang="en-US" sz="2400" b="1" dirty="0">
                <a:solidFill>
                  <a:schemeClr val="tx2"/>
                </a:solidFill>
              </a:rPr>
            </a:br>
            <a:endParaRPr lang="en-US" sz="2400" b="1" dirty="0">
              <a:solidFill>
                <a:schemeClr val="tx2"/>
              </a:solidFill>
            </a:endParaRPr>
          </a:p>
        </p:txBody>
      </p:sp>
    </p:spTree>
    <p:extLst>
      <p:ext uri="{BB962C8B-B14F-4D97-AF65-F5344CB8AC3E}">
        <p14:creationId xmlns:p14="http://schemas.microsoft.com/office/powerpoint/2010/main" val="10651213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6</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w/o 9/28 </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10/4</a:t>
            </a:r>
          </a:p>
        </p:txBody>
      </p:sp>
      <p:sp>
        <p:nvSpPr>
          <p:cNvPr id="6147" name="Content Placeholder 2"/>
          <p:cNvSpPr>
            <a:spLocks noGrp="1"/>
          </p:cNvSpPr>
          <p:nvPr>
            <p:ph idx="1"/>
          </p:nvPr>
        </p:nvSpPr>
        <p:spPr>
          <a:xfrm>
            <a:off x="304800" y="1066800"/>
            <a:ext cx="8110538" cy="6019800"/>
          </a:xfrm>
        </p:spPr>
        <p:txBody>
          <a:bodyPr>
            <a:normAutofit/>
          </a:bodyPr>
          <a:lstStyle/>
          <a:p>
            <a:r>
              <a:rPr lang="en-US" altLang="en-US" sz="1900" b="1" dirty="0">
                <a:solidFill>
                  <a:srgbClr val="FF0000"/>
                </a:solidFill>
                <a:latin typeface="Calibri" pitchFamily="34" charset="0"/>
              </a:rPr>
              <a:t>Exam happens this week Saturday or Sunday Math and Multiple Choice</a:t>
            </a:r>
          </a:p>
          <a:p>
            <a:r>
              <a:rPr lang="en-US" altLang="en-US" sz="1900" b="1" dirty="0" smtClean="0">
                <a:solidFill>
                  <a:schemeClr val="tx2"/>
                </a:solidFill>
                <a:latin typeface="Calibri" pitchFamily="34" charset="0"/>
              </a:rPr>
              <a:t>Attend</a:t>
            </a:r>
            <a:r>
              <a:rPr lang="en-US" altLang="en-US" sz="1900" b="1" dirty="0">
                <a:solidFill>
                  <a:schemeClr val="tx2"/>
                </a:solidFill>
                <a:latin typeface="Calibri" pitchFamily="34" charset="0"/>
              </a:rPr>
              <a:t>: </a:t>
            </a:r>
            <a:r>
              <a:rPr lang="en-US" altLang="en-US" sz="1900" dirty="0">
                <a:solidFill>
                  <a:schemeClr val="tx2"/>
                </a:solidFill>
                <a:latin typeface="Calibri" pitchFamily="34" charset="0"/>
              </a:rPr>
              <a:t>Adobe Connect review session Thursday 9/10 Time </a:t>
            </a:r>
            <a:r>
              <a:rPr lang="en-US" altLang="en-US" sz="1900" dirty="0" smtClean="0">
                <a:solidFill>
                  <a:schemeClr val="tx2"/>
                </a:solidFill>
                <a:latin typeface="Calibri" pitchFamily="34" charset="0"/>
              </a:rPr>
              <a:t>TBA</a:t>
            </a:r>
          </a:p>
          <a:p>
            <a:r>
              <a:rPr lang="en-US" altLang="en-US" sz="1900" b="1" dirty="0" smtClean="0">
                <a:solidFill>
                  <a:schemeClr val="tx2"/>
                </a:solidFill>
                <a:latin typeface="Calibri" pitchFamily="34" charset="0"/>
              </a:rPr>
              <a:t>Watch: </a:t>
            </a:r>
            <a:r>
              <a:rPr lang="en-US" altLang="en-US" sz="1900" dirty="0" smtClean="0">
                <a:solidFill>
                  <a:schemeClr val="tx2"/>
                </a:solidFill>
                <a:latin typeface="Calibri" pitchFamily="34" charset="0"/>
              </a:rPr>
              <a:t>No videos</a:t>
            </a:r>
          </a:p>
          <a:p>
            <a:r>
              <a:rPr lang="en-US" altLang="en-US" sz="1900" b="1" dirty="0" smtClean="0">
                <a:solidFill>
                  <a:schemeClr val="tx2"/>
                </a:solidFill>
                <a:latin typeface="Calibri" pitchFamily="34" charset="0"/>
              </a:rPr>
              <a:t>Read: </a:t>
            </a:r>
          </a:p>
          <a:p>
            <a:pPr lvl="2"/>
            <a:r>
              <a:rPr lang="en-US" altLang="en-US" sz="1900" b="1" dirty="0" smtClean="0">
                <a:solidFill>
                  <a:schemeClr val="tx2"/>
                </a:solidFill>
                <a:latin typeface="Calibri" pitchFamily="34" charset="0"/>
              </a:rPr>
              <a:t>Required Articles</a:t>
            </a:r>
            <a:r>
              <a:rPr lang="en-US" altLang="en-US" sz="1900" dirty="0">
                <a:solidFill>
                  <a:schemeClr val="tx2"/>
                </a:solidFill>
                <a:latin typeface="Calibri" pitchFamily="34" charset="0"/>
              </a:rPr>
              <a:t>: </a:t>
            </a:r>
            <a:endParaRPr lang="en-US" altLang="en-US" sz="1900" dirty="0" smtClean="0">
              <a:solidFill>
                <a:schemeClr val="tx2"/>
              </a:solidFill>
              <a:latin typeface="Calibri" pitchFamily="34" charset="0"/>
            </a:endParaRPr>
          </a:p>
          <a:p>
            <a:pPr lvl="3"/>
            <a:r>
              <a:rPr lang="en-US" altLang="en-US" sz="1500" dirty="0" err="1" smtClean="0">
                <a:solidFill>
                  <a:schemeClr val="tx2"/>
                </a:solidFill>
                <a:latin typeface="Calibri" pitchFamily="34" charset="0"/>
              </a:rPr>
              <a:t>AdAge</a:t>
            </a:r>
            <a:r>
              <a:rPr lang="en-US" altLang="en-US" sz="1500" dirty="0" smtClean="0">
                <a:solidFill>
                  <a:schemeClr val="tx2"/>
                </a:solidFill>
                <a:latin typeface="Calibri" pitchFamily="34" charset="0"/>
              </a:rPr>
              <a:t> </a:t>
            </a:r>
            <a:r>
              <a:rPr lang="en-US" altLang="en-US" sz="1500" dirty="0">
                <a:solidFill>
                  <a:schemeClr val="tx2"/>
                </a:solidFill>
                <a:latin typeface="Calibri" pitchFamily="34" charset="0"/>
              </a:rPr>
              <a:t>Content </a:t>
            </a:r>
            <a:r>
              <a:rPr lang="en-US" altLang="en-US" sz="1500" dirty="0" smtClean="0">
                <a:solidFill>
                  <a:schemeClr val="tx2"/>
                </a:solidFill>
                <a:latin typeface="Calibri" pitchFamily="34" charset="0"/>
              </a:rPr>
              <a:t>Marketing</a:t>
            </a:r>
          </a:p>
          <a:p>
            <a:pPr lvl="3"/>
            <a:r>
              <a:rPr lang="en-US" altLang="en-US" sz="1500" dirty="0">
                <a:solidFill>
                  <a:schemeClr val="tx2"/>
                </a:solidFill>
                <a:latin typeface="Calibri" pitchFamily="34" charset="0"/>
              </a:rPr>
              <a:t>Content_Council_10</a:t>
            </a:r>
          </a:p>
          <a:p>
            <a:pPr lvl="2"/>
            <a:r>
              <a:rPr lang="en-US" altLang="en-US" sz="1900" b="1" dirty="0">
                <a:solidFill>
                  <a:schemeClr val="tx2"/>
                </a:solidFill>
                <a:latin typeface="Calibri" pitchFamily="34" charset="0"/>
              </a:rPr>
              <a:t>Optional Articles</a:t>
            </a:r>
            <a:r>
              <a:rPr lang="en-US" altLang="en-US" sz="1900" dirty="0">
                <a:solidFill>
                  <a:schemeClr val="tx2"/>
                </a:solidFill>
                <a:latin typeface="Calibri" pitchFamily="34" charset="0"/>
              </a:rPr>
              <a:t>: </a:t>
            </a:r>
            <a:endParaRPr lang="en-US" altLang="en-US" sz="1900" dirty="0" smtClean="0">
              <a:solidFill>
                <a:schemeClr val="tx2"/>
              </a:solidFill>
              <a:latin typeface="Calibri" pitchFamily="34" charset="0"/>
            </a:endParaRPr>
          </a:p>
          <a:p>
            <a:pPr lvl="3"/>
            <a:r>
              <a:rPr lang="en-US" altLang="en-US" sz="1500" dirty="0" smtClean="0">
                <a:solidFill>
                  <a:schemeClr val="tx2"/>
                </a:solidFill>
                <a:latin typeface="Calibri" pitchFamily="34" charset="0"/>
              </a:rPr>
              <a:t>Dark </a:t>
            </a:r>
            <a:r>
              <a:rPr lang="en-US" altLang="en-US" sz="1500" dirty="0">
                <a:solidFill>
                  <a:schemeClr val="tx2"/>
                </a:solidFill>
                <a:latin typeface="Calibri" pitchFamily="34" charset="0"/>
              </a:rPr>
              <a:t>Side of Affiliate </a:t>
            </a:r>
            <a:r>
              <a:rPr lang="en-US" altLang="en-US" sz="1500" dirty="0" smtClean="0">
                <a:solidFill>
                  <a:schemeClr val="tx2"/>
                </a:solidFill>
                <a:latin typeface="Calibri" pitchFamily="34" charset="0"/>
              </a:rPr>
              <a:t>Marketing</a:t>
            </a:r>
          </a:p>
          <a:p>
            <a:pPr lvl="3"/>
            <a:r>
              <a:rPr lang="en-US" altLang="en-US" sz="1500" dirty="0">
                <a:solidFill>
                  <a:schemeClr val="tx2"/>
                </a:solidFill>
                <a:latin typeface="Calibri" pitchFamily="34" charset="0"/>
              </a:rPr>
              <a:t>Is Digital Advertising Ready to Ditch the Click</a:t>
            </a:r>
            <a:endParaRPr lang="en-US" altLang="en-US" sz="1500" dirty="0" smtClean="0">
              <a:solidFill>
                <a:schemeClr val="tx2"/>
              </a:solidFill>
              <a:latin typeface="Calibri" pitchFamily="34" charset="0"/>
            </a:endParaRPr>
          </a:p>
          <a:p>
            <a:pPr marL="400050"/>
            <a:r>
              <a:rPr lang="en-US" altLang="en-US" sz="1900" b="1" dirty="0" smtClean="0">
                <a:solidFill>
                  <a:schemeClr val="tx2"/>
                </a:solidFill>
                <a:latin typeface="Calibri" pitchFamily="34" charset="0"/>
              </a:rPr>
              <a:t>Study</a:t>
            </a:r>
            <a:r>
              <a:rPr lang="en-US" altLang="en-US" sz="1900" dirty="0">
                <a:solidFill>
                  <a:schemeClr val="tx2"/>
                </a:solidFill>
                <a:latin typeface="Calibri" pitchFamily="34" charset="0"/>
              </a:rPr>
              <a:t>: </a:t>
            </a:r>
            <a:endParaRPr lang="en-US" altLang="en-US" sz="1900" dirty="0" smtClean="0">
              <a:solidFill>
                <a:schemeClr val="tx2"/>
              </a:solidFill>
              <a:latin typeface="Calibri" pitchFamily="34" charset="0"/>
            </a:endParaRPr>
          </a:p>
          <a:p>
            <a:pPr lvl="2"/>
            <a:r>
              <a:rPr lang="en-US" altLang="en-US" sz="1900" dirty="0" smtClean="0">
                <a:solidFill>
                  <a:schemeClr val="tx2"/>
                </a:solidFill>
                <a:latin typeface="Calibri" pitchFamily="34" charset="0"/>
              </a:rPr>
              <a:t>Module 6: PPT One </a:t>
            </a:r>
          </a:p>
          <a:p>
            <a:r>
              <a:rPr lang="en-US" altLang="en-US" sz="1900" b="1" dirty="0" smtClean="0">
                <a:solidFill>
                  <a:schemeClr val="tx2"/>
                </a:solidFill>
                <a:latin typeface="Calibri" pitchFamily="34" charset="0"/>
              </a:rPr>
              <a:t>Practice:</a:t>
            </a:r>
            <a:r>
              <a:rPr lang="en-US" altLang="en-US" sz="1900" dirty="0" smtClean="0">
                <a:solidFill>
                  <a:schemeClr val="tx2"/>
                </a:solidFill>
                <a:latin typeface="Calibri" pitchFamily="34" charset="0"/>
              </a:rPr>
              <a:t> </a:t>
            </a:r>
            <a:r>
              <a:rPr lang="en-US" altLang="en-US" sz="1900" dirty="0">
                <a:solidFill>
                  <a:schemeClr val="tx2"/>
                </a:solidFill>
                <a:latin typeface="Calibri" pitchFamily="34" charset="0"/>
              </a:rPr>
              <a:t>Not required for this module</a:t>
            </a:r>
            <a:endParaRPr lang="en-US" altLang="en-US" sz="1900" dirty="0" smtClean="0">
              <a:solidFill>
                <a:schemeClr val="tx2"/>
              </a:solidFill>
              <a:latin typeface="Calibri" pitchFamily="34" charset="0"/>
            </a:endParaRPr>
          </a:p>
          <a:p>
            <a:r>
              <a:rPr lang="en-US" altLang="en-US" sz="1900" b="1" dirty="0" smtClean="0">
                <a:solidFill>
                  <a:schemeClr val="tx2"/>
                </a:solidFill>
                <a:latin typeface="Calibri" pitchFamily="34" charset="0"/>
              </a:rPr>
              <a:t>Test: </a:t>
            </a:r>
            <a:r>
              <a:rPr lang="en-US" altLang="en-US" sz="1900" dirty="0">
                <a:solidFill>
                  <a:schemeClr val="tx2"/>
                </a:solidFill>
                <a:latin typeface="Calibri" pitchFamily="34" charset="0"/>
              </a:rPr>
              <a:t>Take Exam </a:t>
            </a:r>
            <a:r>
              <a:rPr lang="en-US" altLang="en-US" sz="1900" dirty="0" smtClean="0">
                <a:solidFill>
                  <a:schemeClr val="tx2"/>
                </a:solidFill>
                <a:latin typeface="Calibri" pitchFamily="34" charset="0"/>
              </a:rPr>
              <a:t>#2 </a:t>
            </a:r>
            <a:r>
              <a:rPr lang="en-US" altLang="en-US" sz="1900" dirty="0">
                <a:solidFill>
                  <a:schemeClr val="tx2"/>
                </a:solidFill>
                <a:latin typeface="Calibri" pitchFamily="34" charset="0"/>
              </a:rPr>
              <a:t>Saturday or Sunday, pick a day and complete in one session</a:t>
            </a:r>
          </a:p>
          <a:p>
            <a:pPr lvl="1"/>
            <a:endParaRPr lang="en-US" altLang="en-US" sz="1800" dirty="0" smtClean="0">
              <a:solidFill>
                <a:schemeClr val="tx2"/>
              </a:solidFill>
              <a:latin typeface="Calibri" pitchFamily="34" charset="0"/>
            </a:endParaRPr>
          </a:p>
        </p:txBody>
      </p:sp>
    </p:spTree>
    <p:extLst>
      <p:ext uri="{BB962C8B-B14F-4D97-AF65-F5344CB8AC3E}">
        <p14:creationId xmlns:p14="http://schemas.microsoft.com/office/powerpoint/2010/main" val="371469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228600" y="914400"/>
            <a:ext cx="8110538" cy="6019800"/>
          </a:xfrm>
        </p:spPr>
        <p:txBody>
          <a:bodyPr>
            <a:noAutofit/>
          </a:bodyPr>
          <a:lstStyle/>
          <a:p>
            <a:r>
              <a:rPr lang="en-US" altLang="en-US" sz="1800" b="1" dirty="0" smtClean="0">
                <a:solidFill>
                  <a:schemeClr val="tx2"/>
                </a:solidFill>
                <a:latin typeface="Calibri" pitchFamily="34" charset="0"/>
              </a:rPr>
              <a:t>Discuss: Original Blog and two peer observational comments</a:t>
            </a:r>
          </a:p>
          <a:p>
            <a:pPr marL="0" indent="0">
              <a:buNone/>
            </a:pPr>
            <a:endParaRPr lang="en-US" altLang="en-US" sz="800" b="1"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Blog Post instructions</a:t>
            </a:r>
            <a:r>
              <a:rPr lang="en-US" altLang="en-US" sz="1800" dirty="0" smtClean="0">
                <a:solidFill>
                  <a:schemeClr val="tx2"/>
                </a:solidFill>
                <a:latin typeface="Calibri" pitchFamily="34" charset="0"/>
              </a:rPr>
              <a:t>: Pick a related angle of the topic outlined below and do some research so you can write an interesting and thought provoking post. </a:t>
            </a:r>
          </a:p>
          <a:p>
            <a:pPr lvl="1"/>
            <a:endParaRPr lang="en-US" altLang="en-US" sz="800" dirty="0" smtClean="0">
              <a:solidFill>
                <a:schemeClr val="tx2"/>
              </a:solidFill>
              <a:latin typeface="Calibri" pitchFamily="34" charset="0"/>
            </a:endParaRPr>
          </a:p>
          <a:p>
            <a:pPr lvl="1"/>
            <a:r>
              <a:rPr lang="en-US" altLang="en-US" sz="1800" b="1" dirty="0">
                <a:solidFill>
                  <a:schemeClr val="tx2"/>
                </a:solidFill>
                <a:latin typeface="Calibri" pitchFamily="34" charset="0"/>
              </a:rPr>
              <a:t>Topic:</a:t>
            </a:r>
            <a:r>
              <a:rPr lang="en-US" altLang="en-US" sz="1800" dirty="0">
                <a:solidFill>
                  <a:schemeClr val="tx2"/>
                </a:solidFill>
                <a:latin typeface="Calibri" pitchFamily="34" charset="0"/>
              </a:rPr>
              <a:t> </a:t>
            </a:r>
            <a:r>
              <a:rPr lang="en-US" altLang="en-US" sz="1800" dirty="0" smtClean="0">
                <a:solidFill>
                  <a:schemeClr val="tx2"/>
                </a:solidFill>
                <a:latin typeface="Calibri" pitchFamily="34" charset="0"/>
              </a:rPr>
              <a:t>In this module, the topics of The Web is discussed along with SEM, SEO, Content Marketing and basic concepts of Digital Media. This week’s blog is to select a brand that has done (or is doing) a good job with content marketing and write your blog addressing these key points: what the brand did to “seed” content to optimize the search with consumers and how was the campaign measured.  </a:t>
            </a:r>
          </a:p>
          <a:p>
            <a:pPr lvl="1"/>
            <a:endParaRPr lang="en-US" altLang="en-US" sz="800" dirty="0" smtClean="0">
              <a:solidFill>
                <a:schemeClr val="tx2"/>
              </a:solidFill>
              <a:latin typeface="Calibri" pitchFamily="34" charset="0"/>
            </a:endParaRPr>
          </a:p>
          <a:p>
            <a:pPr lvl="1"/>
            <a:r>
              <a:rPr lang="en-US" altLang="en-US" sz="1800" dirty="0" smtClean="0">
                <a:solidFill>
                  <a:schemeClr val="tx2"/>
                </a:solidFill>
                <a:latin typeface="Calibri" pitchFamily="34" charset="0"/>
              </a:rPr>
              <a:t> Commentary: Write a </a:t>
            </a:r>
            <a:r>
              <a:rPr lang="en-US" altLang="en-US" sz="1800" b="1" u="sng" dirty="0" smtClean="0">
                <a:solidFill>
                  <a:schemeClr val="tx2"/>
                </a:solidFill>
                <a:latin typeface="Calibri" pitchFamily="34" charset="0"/>
              </a:rPr>
              <a:t>3 sentence minimum </a:t>
            </a:r>
            <a:r>
              <a:rPr lang="en-US" altLang="en-US" sz="1800" dirty="0" smtClean="0">
                <a:solidFill>
                  <a:schemeClr val="tx2"/>
                </a:solidFill>
                <a:latin typeface="Calibri" pitchFamily="34" charset="0"/>
              </a:rPr>
              <a:t>comment on </a:t>
            </a:r>
            <a:r>
              <a:rPr lang="en-US" altLang="en-US" sz="1800" b="1" u="sng" dirty="0" smtClean="0">
                <a:solidFill>
                  <a:schemeClr val="tx2"/>
                </a:solidFill>
                <a:latin typeface="Calibri" pitchFamily="34" charset="0"/>
              </a:rPr>
              <a:t>2 peers’ blog posts</a:t>
            </a:r>
            <a:r>
              <a:rPr lang="en-US" altLang="en-US" sz="1800" u="sng" dirty="0" smtClean="0">
                <a:solidFill>
                  <a:schemeClr val="tx2"/>
                </a:solidFill>
                <a:latin typeface="Calibri" pitchFamily="34" charset="0"/>
              </a:rPr>
              <a:t> </a:t>
            </a:r>
            <a:r>
              <a:rPr lang="en-US" altLang="en-US" sz="1800" dirty="0" smtClean="0">
                <a:solidFill>
                  <a:schemeClr val="tx2"/>
                </a:solidFill>
                <a:latin typeface="Calibri" pitchFamily="34" charset="0"/>
              </a:rPr>
              <a:t>submitted. If you comment on the same topic or angle written by one of your peers, write from a different point-of-view.      </a:t>
            </a:r>
          </a:p>
          <a:p>
            <a:pPr lvl="1"/>
            <a:endParaRPr lang="en-US" altLang="en-US" sz="1800" dirty="0" smtClean="0">
              <a:solidFill>
                <a:schemeClr val="tx2"/>
              </a:solidFill>
              <a:latin typeface="Calibri" pitchFamily="34" charset="0"/>
            </a:endParaRPr>
          </a:p>
        </p:txBody>
      </p:sp>
      <p:sp>
        <p:nvSpPr>
          <p:cNvPr id="5"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6</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w/o 9/28 </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10/4</a:t>
            </a:r>
          </a:p>
        </p:txBody>
      </p:sp>
    </p:spTree>
    <p:extLst>
      <p:ext uri="{BB962C8B-B14F-4D97-AF65-F5344CB8AC3E}">
        <p14:creationId xmlns:p14="http://schemas.microsoft.com/office/powerpoint/2010/main" val="3078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sz="quarter" idx="1"/>
          </p:nvPr>
        </p:nvSpPr>
        <p:spPr>
          <a:xfrm>
            <a:off x="0" y="2057400"/>
            <a:ext cx="8991600" cy="3733800"/>
          </a:xfrm>
        </p:spPr>
        <p:txBody>
          <a:bodyPr>
            <a:normAutofit fontScale="47500" lnSpcReduction="20000"/>
          </a:bodyPr>
          <a:lstStyle/>
          <a:p>
            <a:pPr algn="ctr">
              <a:buFont typeface="Wingdings" pitchFamily="2" charset="2"/>
              <a:buNone/>
            </a:pPr>
            <a:r>
              <a:rPr lang="en-US" altLang="en-US" sz="7600" b="1" dirty="0" smtClean="0">
                <a:solidFill>
                  <a:schemeClr val="tx2"/>
                </a:solidFill>
                <a:latin typeface="Calibri" pitchFamily="34" charset="0"/>
              </a:rPr>
              <a:t>Module 7</a:t>
            </a:r>
          </a:p>
          <a:p>
            <a:r>
              <a:rPr lang="en-US" altLang="en-US" sz="6000" b="1" dirty="0">
                <a:solidFill>
                  <a:schemeClr val="tx2"/>
                </a:solidFill>
                <a:latin typeface="Calibri" pitchFamily="34" charset="0"/>
              </a:rPr>
              <a:t>The Business of </a:t>
            </a:r>
            <a:r>
              <a:rPr lang="en-US" altLang="en-US" sz="6000" b="1" dirty="0" smtClean="0">
                <a:solidFill>
                  <a:schemeClr val="tx2"/>
                </a:solidFill>
                <a:latin typeface="Calibri" pitchFamily="34" charset="0"/>
              </a:rPr>
              <a:t>Mobile</a:t>
            </a:r>
          </a:p>
          <a:p>
            <a:r>
              <a:rPr lang="en-US" altLang="en-US" sz="6000" b="1" dirty="0" smtClean="0">
                <a:solidFill>
                  <a:schemeClr val="tx2"/>
                </a:solidFill>
                <a:latin typeface="Calibri" pitchFamily="34" charset="0"/>
              </a:rPr>
              <a:t>Social Media</a:t>
            </a:r>
          </a:p>
          <a:p>
            <a:r>
              <a:rPr lang="en-US" altLang="en-US" sz="6000" b="1" dirty="0" smtClean="0">
                <a:solidFill>
                  <a:schemeClr val="tx2"/>
                </a:solidFill>
                <a:latin typeface="Calibri" pitchFamily="34" charset="0"/>
              </a:rPr>
              <a:t>Email Marketing</a:t>
            </a:r>
          </a:p>
          <a:p>
            <a:r>
              <a:rPr lang="en-US" altLang="en-US" sz="6000" b="1" dirty="0" smtClean="0">
                <a:solidFill>
                  <a:schemeClr val="tx2"/>
                </a:solidFill>
                <a:latin typeface="Calibri" pitchFamily="34" charset="0"/>
              </a:rPr>
              <a:t>Judging Effectiveness</a:t>
            </a:r>
          </a:p>
          <a:p>
            <a:r>
              <a:rPr lang="en-US" altLang="en-US" sz="6000" b="1" dirty="0" smtClean="0">
                <a:solidFill>
                  <a:schemeClr val="tx2"/>
                </a:solidFill>
                <a:latin typeface="Calibri" pitchFamily="34" charset="0"/>
              </a:rPr>
              <a:t>, </a:t>
            </a:r>
            <a:r>
              <a:rPr lang="en-US" altLang="en-US" sz="6000" b="1" dirty="0">
                <a:solidFill>
                  <a:schemeClr val="tx2"/>
                </a:solidFill>
                <a:latin typeface="Calibri" pitchFamily="34" charset="0"/>
              </a:rPr>
              <a:t>The Media Plan and Media Plan examples </a:t>
            </a:r>
            <a:endParaRPr lang="en-US" altLang="en-US" sz="6000" b="1" dirty="0" smtClean="0">
              <a:solidFill>
                <a:schemeClr val="tx2"/>
              </a:solidFill>
              <a:latin typeface="Calibri" pitchFamily="34" charset="0"/>
            </a:endParaRPr>
          </a:p>
          <a:p>
            <a:r>
              <a:rPr lang="en-US" altLang="en-US" sz="6000" b="1" dirty="0" smtClean="0">
                <a:solidFill>
                  <a:schemeClr val="tx2"/>
                </a:solidFill>
                <a:latin typeface="Calibri" pitchFamily="34" charset="0"/>
              </a:rPr>
              <a:t>Media </a:t>
            </a:r>
            <a:r>
              <a:rPr lang="en-US" altLang="en-US" sz="6000" b="1" dirty="0">
                <a:solidFill>
                  <a:schemeClr val="tx2"/>
                </a:solidFill>
                <a:latin typeface="Calibri" pitchFamily="34" charset="0"/>
              </a:rPr>
              <a:t>Planning / Buying / Selling for Latin America </a:t>
            </a:r>
            <a:endParaRPr lang="en-US" altLang="en-US" sz="6000" b="1" dirty="0" smtClean="0">
              <a:solidFill>
                <a:schemeClr val="tx2"/>
              </a:solidFill>
              <a:latin typeface="Calibri" pitchFamily="34" charset="0"/>
            </a:endParaRPr>
          </a:p>
        </p:txBody>
      </p:sp>
    </p:spTree>
    <p:extLst>
      <p:ext uri="{BB962C8B-B14F-4D97-AF65-F5344CB8AC3E}">
        <p14:creationId xmlns:p14="http://schemas.microsoft.com/office/powerpoint/2010/main" val="3637672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09600" y="-61913"/>
            <a:ext cx="8162925" cy="523876"/>
          </a:xfrm>
        </p:spPr>
        <p:txBody>
          <a:bodyPr/>
          <a:lstStyle/>
          <a:p>
            <a:pPr algn="ctr"/>
            <a:r>
              <a:rPr lang="en-US" altLang="en-US" sz="2800" b="1" smtClean="0">
                <a:latin typeface="Calibri" pitchFamily="34" charset="0"/>
              </a:rPr>
              <a:t>Course Structure: At-a-Glance</a:t>
            </a:r>
          </a:p>
        </p:txBody>
      </p:sp>
      <p:graphicFrame>
        <p:nvGraphicFramePr>
          <p:cNvPr id="5" name="Table 4"/>
          <p:cNvGraphicFramePr>
            <a:graphicFrameLocks noGrp="1"/>
          </p:cNvGraphicFramePr>
          <p:nvPr>
            <p:extLst>
              <p:ext uri="{D42A27DB-BD31-4B8C-83A1-F6EECF244321}">
                <p14:modId xmlns:p14="http://schemas.microsoft.com/office/powerpoint/2010/main" val="1803962620"/>
              </p:ext>
            </p:extLst>
          </p:nvPr>
        </p:nvGraphicFramePr>
        <p:xfrm>
          <a:off x="-4763" y="534112"/>
          <a:ext cx="9148763" cy="6152101"/>
        </p:xfrm>
        <a:graphic>
          <a:graphicData uri="http://schemas.openxmlformats.org/drawingml/2006/table">
            <a:tbl>
              <a:tblPr firstRow="1" bandRow="1">
                <a:tableStyleId>{073A0DAA-6AF3-43AB-8588-CEC1D06C72B9}</a:tableStyleId>
              </a:tblPr>
              <a:tblGrid>
                <a:gridCol w="615043"/>
                <a:gridCol w="768804"/>
                <a:gridCol w="538163"/>
                <a:gridCol w="845684"/>
                <a:gridCol w="538163"/>
                <a:gridCol w="1383846"/>
                <a:gridCol w="1076325"/>
                <a:gridCol w="1306966"/>
                <a:gridCol w="2075769"/>
              </a:tblGrid>
              <a:tr h="223837">
                <a:tc>
                  <a:txBody>
                    <a:bodyPr/>
                    <a:lstStyle/>
                    <a:p>
                      <a:pPr algn="ctr"/>
                      <a:r>
                        <a:rPr lang="en-US" sz="1000" b="1" dirty="0" smtClean="0">
                          <a:latin typeface="Calibri" panose="020F0502020204030204" pitchFamily="34" charset="0"/>
                        </a:rPr>
                        <a:t>Module</a:t>
                      </a:r>
                      <a:endParaRPr lang="en-US" sz="10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smtClean="0">
                          <a:latin typeface="Calibri" panose="020F0502020204030204" pitchFamily="34" charset="0"/>
                        </a:rPr>
                        <a:t>Mon</a:t>
                      </a:r>
                      <a:endParaRPr lang="en-US" sz="10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smtClean="0">
                          <a:latin typeface="Calibri" panose="020F0502020204030204" pitchFamily="34" charset="0"/>
                        </a:rPr>
                        <a:t>Tue</a:t>
                      </a:r>
                      <a:endParaRPr lang="en-US" sz="10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smtClean="0">
                          <a:latin typeface="Calibri" panose="020F0502020204030204" pitchFamily="34" charset="0"/>
                        </a:rPr>
                        <a:t>Wed</a:t>
                      </a:r>
                      <a:endParaRPr lang="en-US" sz="10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smtClean="0">
                          <a:latin typeface="Calibri" panose="020F0502020204030204" pitchFamily="34" charset="0"/>
                        </a:rPr>
                        <a:t>Thurs</a:t>
                      </a:r>
                      <a:endParaRPr lang="en-US" sz="10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smtClean="0">
                          <a:latin typeface="Calibri" panose="020F0502020204030204" pitchFamily="34" charset="0"/>
                        </a:rPr>
                        <a:t>Fri</a:t>
                      </a:r>
                      <a:endParaRPr lang="en-US" sz="10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smtClean="0">
                          <a:latin typeface="Calibri" panose="020F0502020204030204" pitchFamily="34" charset="0"/>
                        </a:rPr>
                        <a:t>Sat</a:t>
                      </a:r>
                      <a:endParaRPr lang="en-US" sz="10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smtClean="0">
                          <a:latin typeface="Calibri" panose="020F0502020204030204" pitchFamily="34" charset="0"/>
                        </a:rPr>
                        <a:t>Sun</a:t>
                      </a:r>
                      <a:endParaRPr lang="en-US" sz="10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dirty="0" smtClean="0">
                          <a:latin typeface="Calibri" panose="020F0502020204030204" pitchFamily="34" charset="0"/>
                        </a:rPr>
                        <a:t>Potential Points per Week</a:t>
                      </a:r>
                      <a:endParaRPr lang="en-US" sz="10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7456">
                <a:tc>
                  <a:txBody>
                    <a:bodyPr/>
                    <a:lstStyle/>
                    <a:p>
                      <a:pPr algn="ctr"/>
                      <a:r>
                        <a:rPr lang="en-US" sz="900" b="1" dirty="0" smtClean="0">
                          <a:latin typeface="Calibri" panose="020F0502020204030204" pitchFamily="34" charset="0"/>
                        </a:rPr>
                        <a:t>1</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8/24</a:t>
                      </a:r>
                    </a:p>
                    <a:p>
                      <a:pPr algn="ctr"/>
                      <a:r>
                        <a:rPr lang="en-US" sz="900" b="1" dirty="0" smtClean="0">
                          <a:latin typeface="Calibri" panose="020F0502020204030204" pitchFamily="34" charset="0"/>
                        </a:rPr>
                        <a:t>NA</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8/25</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8/26</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8/27</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8/28</a:t>
                      </a:r>
                    </a:p>
                    <a:p>
                      <a:pPr algn="ctr"/>
                      <a:r>
                        <a:rPr lang="en-US" sz="900" b="1" dirty="0" smtClean="0">
                          <a:latin typeface="Calibri" panose="020F0502020204030204" pitchFamily="34" charset="0"/>
                        </a:rPr>
                        <a:t>Quiz #1</a:t>
                      </a:r>
                    </a:p>
                    <a:p>
                      <a:pPr algn="ctr"/>
                      <a:r>
                        <a:rPr lang="en-US" sz="900" b="1" dirty="0" smtClean="0">
                          <a:latin typeface="Calibri" panose="020F0502020204030204" pitchFamily="34" charset="0"/>
                        </a:rPr>
                        <a:t>20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8/29</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8/30</a:t>
                      </a:r>
                    </a:p>
                    <a:p>
                      <a:pPr algn="ctr"/>
                      <a:r>
                        <a:rPr lang="en-US" sz="900" b="1" dirty="0" smtClean="0">
                          <a:latin typeface="Calibri" panose="020F0502020204030204" pitchFamily="34" charset="0"/>
                        </a:rPr>
                        <a:t>Blog #1 Post Due 5pm </a:t>
                      </a:r>
                    </a:p>
                    <a:p>
                      <a:pPr algn="ctr"/>
                      <a:r>
                        <a:rPr lang="en-US" sz="900" b="1" dirty="0" smtClean="0">
                          <a:latin typeface="Calibri" panose="020F0502020204030204" pitchFamily="34" charset="0"/>
                        </a:rPr>
                        <a:t>10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Quiz #1: 20 Points</a:t>
                      </a:r>
                    </a:p>
                    <a:p>
                      <a:pPr algn="ctr"/>
                      <a:r>
                        <a:rPr lang="en-US" sz="900" b="1" dirty="0" smtClean="0">
                          <a:latin typeface="Calibri" panose="020F0502020204030204" pitchFamily="34" charset="0"/>
                        </a:rPr>
                        <a:t>Blog #1 Post Plus 2 Peer: 10 Point</a:t>
                      </a:r>
                    </a:p>
                    <a:p>
                      <a:pPr algn="ctr"/>
                      <a:r>
                        <a:rPr lang="en-US" sz="900" b="1" dirty="0" smtClean="0">
                          <a:latin typeface="Calibri" panose="020F0502020204030204" pitchFamily="34" charset="0"/>
                        </a:rPr>
                        <a:t>Total: 30 Points </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63157">
                <a:tc>
                  <a:txBody>
                    <a:bodyPr/>
                    <a:lstStyle/>
                    <a:p>
                      <a:pPr algn="ctr"/>
                      <a:r>
                        <a:rPr lang="en-US" sz="900" b="1" dirty="0" smtClean="0">
                          <a:latin typeface="Calibri" panose="020F0502020204030204" pitchFamily="34" charset="0"/>
                        </a:rPr>
                        <a:t>2</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8/31</a:t>
                      </a:r>
                    </a:p>
                    <a:p>
                      <a:pPr algn="ctr"/>
                      <a:r>
                        <a:rPr lang="en-US" sz="900" b="1" dirty="0" smtClean="0">
                          <a:latin typeface="Calibri" panose="020F0502020204030204" pitchFamily="34" charset="0"/>
                        </a:rPr>
                        <a:t>2x Blog #1 comments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9/1</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9/2</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9/3</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9/4</a:t>
                      </a:r>
                    </a:p>
                    <a:p>
                      <a:pPr algn="ctr"/>
                      <a:r>
                        <a:rPr lang="en-US" sz="900" b="1" dirty="0" smtClean="0">
                          <a:latin typeface="Calibri" panose="020F0502020204030204" pitchFamily="34" charset="0"/>
                        </a:rPr>
                        <a:t>Quiz #2</a:t>
                      </a:r>
                    </a:p>
                    <a:p>
                      <a:pPr algn="ctr"/>
                      <a:r>
                        <a:rPr lang="en-US" sz="900" b="1" dirty="0" smtClean="0">
                          <a:latin typeface="Calibri" panose="020F0502020204030204" pitchFamily="34" charset="0"/>
                        </a:rPr>
                        <a:t>20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9/5</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9/6</a:t>
                      </a:r>
                    </a:p>
                    <a:p>
                      <a:pPr algn="ctr"/>
                      <a:r>
                        <a:rPr lang="en-US" sz="900" b="1" dirty="0" smtClean="0">
                          <a:latin typeface="Calibri" panose="020F0502020204030204" pitchFamily="34" charset="0"/>
                        </a:rPr>
                        <a:t>Blog #2 Post Due 5pm </a:t>
                      </a:r>
                    </a:p>
                    <a:p>
                      <a:pPr algn="ctr"/>
                      <a:r>
                        <a:rPr lang="en-US" sz="900" b="1" dirty="0" smtClean="0">
                          <a:latin typeface="Calibri" panose="020F0502020204030204" pitchFamily="34" charset="0"/>
                        </a:rPr>
                        <a:t>10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900" b="1" dirty="0" smtClean="0">
                          <a:latin typeface="Calibri" panose="020F0502020204030204" pitchFamily="34" charset="0"/>
                        </a:rPr>
                        <a:t>Quiz #2: 20 Points</a:t>
                      </a:r>
                    </a:p>
                    <a:p>
                      <a:pPr algn="ctr"/>
                      <a:r>
                        <a:rPr lang="fr-FR" sz="900" b="1" dirty="0" smtClean="0">
                          <a:latin typeface="Calibri" panose="020F0502020204030204" pitchFamily="34" charset="0"/>
                        </a:rPr>
                        <a:t>Blog #2 Post Plus 2 Peer: 10 Point</a:t>
                      </a:r>
                    </a:p>
                    <a:p>
                      <a:pPr algn="ctr"/>
                      <a:r>
                        <a:rPr lang="fr-FR" sz="900" b="1" dirty="0" smtClean="0">
                          <a:latin typeface="Calibri" panose="020F0502020204030204" pitchFamily="34" charset="0"/>
                        </a:rPr>
                        <a:t>Total: 30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646053">
                <a:tc>
                  <a:txBody>
                    <a:bodyPr/>
                    <a:lstStyle/>
                    <a:p>
                      <a:pPr algn="ctr"/>
                      <a:r>
                        <a:rPr lang="en-US" sz="900" b="1" dirty="0" smtClean="0">
                          <a:latin typeface="Calibri" panose="020F0502020204030204" pitchFamily="34" charset="0"/>
                        </a:rPr>
                        <a:t>3</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9/7</a:t>
                      </a:r>
                    </a:p>
                    <a:p>
                      <a:pPr algn="ctr"/>
                      <a:r>
                        <a:rPr lang="en-US" sz="900" b="1" dirty="0" smtClean="0">
                          <a:latin typeface="Calibri" panose="020F0502020204030204" pitchFamily="34" charset="0"/>
                        </a:rPr>
                        <a:t>2x Blog #2 comments</a:t>
                      </a:r>
                    </a:p>
                    <a:p>
                      <a:pPr algn="ctr"/>
                      <a:r>
                        <a:rPr lang="en-US" sz="900" b="1" u="sng" dirty="0" smtClean="0">
                          <a:latin typeface="Calibri" panose="020F0502020204030204" pitchFamily="34" charset="0"/>
                        </a:rPr>
                        <a:t>AC Review </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9/8</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9/9</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endParaRPr lang="en-US" sz="900" b="1" dirty="0" smtClean="0">
                        <a:latin typeface="Calibri" panose="020F0502020204030204" pitchFamily="34" charset="0"/>
                      </a:endParaRPr>
                    </a:p>
                    <a:p>
                      <a:pPr algn="ctr"/>
                      <a:r>
                        <a:rPr lang="en-US" sz="900" b="1" dirty="0" smtClean="0">
                          <a:latin typeface="Calibri" panose="020F0502020204030204" pitchFamily="34" charset="0"/>
                        </a:rPr>
                        <a:t>9/10</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9/11</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9/12</a:t>
                      </a:r>
                    </a:p>
                    <a:p>
                      <a:pPr algn="ctr"/>
                      <a:endParaRPr lang="en-US" sz="900" b="1" dirty="0" smtClean="0">
                        <a:latin typeface="Calibri" panose="020F0502020204030204" pitchFamily="34" charset="0"/>
                      </a:endParaRPr>
                    </a:p>
                    <a:p>
                      <a:pPr algn="ctr"/>
                      <a:r>
                        <a:rPr lang="en-US" sz="900" b="1" dirty="0" smtClean="0">
                          <a:latin typeface="Calibri" panose="020F0502020204030204" pitchFamily="34" charset="0"/>
                        </a:rPr>
                        <a:t>Math/MC Exam #1</a:t>
                      </a:r>
                    </a:p>
                    <a:p>
                      <a:pPr algn="ctr"/>
                      <a:r>
                        <a:rPr lang="en-US" sz="900" b="1" dirty="0" smtClean="0">
                          <a:latin typeface="Calibri" panose="020F0502020204030204" pitchFamily="34" charset="0"/>
                        </a:rPr>
                        <a:t>65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smtClean="0">
                          <a:latin typeface="Calibri" panose="020F0502020204030204" pitchFamily="34" charset="0"/>
                        </a:rPr>
                        <a:t>9/13</a:t>
                      </a:r>
                    </a:p>
                    <a:p>
                      <a:pPr algn="ctr"/>
                      <a:endParaRPr lang="en-US" sz="900" b="1" dirty="0" smtClean="0">
                        <a:latin typeface="Calibri" panose="020F0502020204030204" pitchFamily="34" charset="0"/>
                      </a:endParaRPr>
                    </a:p>
                    <a:p>
                      <a:pPr algn="ctr"/>
                      <a:r>
                        <a:rPr lang="en-US" sz="900" b="1" smtClean="0">
                          <a:latin typeface="Calibri" panose="020F0502020204030204" pitchFamily="34" charset="0"/>
                        </a:rPr>
                        <a:t>Blog </a:t>
                      </a:r>
                      <a:r>
                        <a:rPr lang="en-US" sz="900" b="1" dirty="0" smtClean="0">
                          <a:latin typeface="Calibri" panose="020F0502020204030204" pitchFamily="34" charset="0"/>
                        </a:rPr>
                        <a:t>#3 Post Due 5pm</a:t>
                      </a:r>
                    </a:p>
                    <a:p>
                      <a:pPr algn="ctr"/>
                      <a:r>
                        <a:rPr lang="en-US" sz="900" b="1" dirty="0" smtClean="0">
                          <a:latin typeface="Calibri" panose="020F0502020204030204" pitchFamily="34" charset="0"/>
                        </a:rPr>
                        <a:t>10 Points </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Math Exam #1: 25 Points</a:t>
                      </a:r>
                    </a:p>
                    <a:p>
                      <a:pPr algn="ctr"/>
                      <a:r>
                        <a:rPr lang="en-US" sz="900" b="1" dirty="0" smtClean="0">
                          <a:latin typeface="Calibri" panose="020F0502020204030204" pitchFamily="34" charset="0"/>
                        </a:rPr>
                        <a:t>Multiple Choice Exam #1: 40 Points</a:t>
                      </a:r>
                    </a:p>
                    <a:p>
                      <a:pPr algn="ctr"/>
                      <a:r>
                        <a:rPr lang="fr-FR" sz="900" b="1" dirty="0" smtClean="0">
                          <a:latin typeface="Calibri" panose="020F0502020204030204" pitchFamily="34" charset="0"/>
                        </a:rPr>
                        <a:t>Blog #3 Post Plus 2 Peer: 10 Point</a:t>
                      </a:r>
                    </a:p>
                    <a:p>
                      <a:pPr algn="ctr"/>
                      <a:r>
                        <a:rPr lang="en-US" sz="900" b="1" dirty="0" smtClean="0">
                          <a:latin typeface="Calibri" panose="020F0502020204030204" pitchFamily="34" charset="0"/>
                        </a:rPr>
                        <a:t>Total: 75 Points</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57200">
                <a:tc>
                  <a:txBody>
                    <a:bodyPr/>
                    <a:lstStyle/>
                    <a:p>
                      <a:pPr algn="ctr"/>
                      <a:r>
                        <a:rPr lang="en-US" sz="900" b="1" dirty="0" smtClean="0">
                          <a:latin typeface="Calibri" panose="020F0502020204030204" pitchFamily="34" charset="0"/>
                        </a:rPr>
                        <a:t>4</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9/14</a:t>
                      </a:r>
                    </a:p>
                    <a:p>
                      <a:pPr algn="ctr"/>
                      <a:r>
                        <a:rPr lang="en-US" sz="900" b="1" dirty="0" smtClean="0">
                          <a:latin typeface="Calibri" panose="020F0502020204030204" pitchFamily="34" charset="0"/>
                        </a:rPr>
                        <a:t>2x Blog #3 comments</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9/15</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9/16</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9/17</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9/18</a:t>
                      </a:r>
                    </a:p>
                    <a:p>
                      <a:pPr algn="ctr"/>
                      <a:r>
                        <a:rPr lang="en-US" sz="900" b="1" dirty="0" smtClean="0">
                          <a:latin typeface="Calibri" panose="020F0502020204030204" pitchFamily="34" charset="0"/>
                        </a:rPr>
                        <a:t>Quiz #3</a:t>
                      </a:r>
                    </a:p>
                    <a:p>
                      <a:pPr algn="ctr"/>
                      <a:r>
                        <a:rPr lang="en-US" sz="900" b="1" dirty="0" smtClean="0">
                          <a:latin typeface="Calibri" panose="020F0502020204030204" pitchFamily="34" charset="0"/>
                        </a:rPr>
                        <a:t>20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9/19</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9/20</a:t>
                      </a:r>
                    </a:p>
                    <a:p>
                      <a:pPr algn="ctr"/>
                      <a:r>
                        <a:rPr lang="en-US" sz="900" b="1" dirty="0" smtClean="0">
                          <a:latin typeface="Calibri" panose="020F0502020204030204" pitchFamily="34" charset="0"/>
                        </a:rPr>
                        <a:t>Blog #4 Post Due 5pm</a:t>
                      </a:r>
                    </a:p>
                    <a:p>
                      <a:pPr algn="ctr"/>
                      <a:r>
                        <a:rPr lang="en-US" sz="900" b="1" dirty="0" smtClean="0">
                          <a:latin typeface="Calibri" panose="020F0502020204030204" pitchFamily="34" charset="0"/>
                        </a:rPr>
                        <a:t>10 Points </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900" b="1" dirty="0" smtClean="0">
                          <a:latin typeface="Calibri" panose="020F0502020204030204" pitchFamily="34" charset="0"/>
                        </a:rPr>
                        <a:t>Quiz #3: 20 Points</a:t>
                      </a:r>
                    </a:p>
                    <a:p>
                      <a:pPr algn="ctr"/>
                      <a:r>
                        <a:rPr lang="fr-FR" sz="900" b="1" dirty="0" smtClean="0">
                          <a:latin typeface="Calibri" panose="020F0502020204030204" pitchFamily="34" charset="0"/>
                        </a:rPr>
                        <a:t>Blog #4 Post Plus 2 Peer: 10 Point</a:t>
                      </a:r>
                    </a:p>
                    <a:p>
                      <a:pPr algn="ctr"/>
                      <a:r>
                        <a:rPr lang="fr-FR" sz="900" b="1" dirty="0" smtClean="0">
                          <a:latin typeface="Calibri" panose="020F0502020204030204" pitchFamily="34" charset="0"/>
                        </a:rPr>
                        <a:t>Total: 30 Points </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87696">
                <a:tc>
                  <a:txBody>
                    <a:bodyPr/>
                    <a:lstStyle/>
                    <a:p>
                      <a:pPr algn="ctr"/>
                      <a:r>
                        <a:rPr lang="en-US" sz="900" b="1" dirty="0" smtClean="0">
                          <a:latin typeface="Calibri" panose="020F0502020204030204" pitchFamily="34" charset="0"/>
                        </a:rPr>
                        <a:t>5</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9/21</a:t>
                      </a:r>
                    </a:p>
                    <a:p>
                      <a:pPr algn="ctr"/>
                      <a:r>
                        <a:rPr lang="en-US" sz="900" b="1" dirty="0" smtClean="0">
                          <a:latin typeface="Calibri" panose="020F0502020204030204" pitchFamily="34" charset="0"/>
                        </a:rPr>
                        <a:t>2x Blog #4 comments</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9/22</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9/23</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9/24</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9/25</a:t>
                      </a:r>
                    </a:p>
                    <a:p>
                      <a:pPr algn="ctr"/>
                      <a:r>
                        <a:rPr lang="en-US" sz="900" b="1" dirty="0" smtClean="0">
                          <a:latin typeface="Calibri" panose="020F0502020204030204" pitchFamily="34" charset="0"/>
                        </a:rPr>
                        <a:t>Quiz #4</a:t>
                      </a:r>
                    </a:p>
                    <a:p>
                      <a:pPr algn="ctr"/>
                      <a:r>
                        <a:rPr lang="en-US" sz="900" b="1" dirty="0" smtClean="0">
                          <a:latin typeface="Calibri" panose="020F0502020204030204" pitchFamily="34" charset="0"/>
                        </a:rPr>
                        <a:t>20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9/26</a:t>
                      </a:r>
                    </a:p>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9/27</a:t>
                      </a:r>
                    </a:p>
                    <a:p>
                      <a:pPr algn="ctr"/>
                      <a:r>
                        <a:rPr lang="en-US" sz="900" b="1" dirty="0" smtClean="0">
                          <a:latin typeface="Calibri" panose="020F0502020204030204" pitchFamily="34" charset="0"/>
                        </a:rPr>
                        <a:t>Blog #5 Post Due 5pm</a:t>
                      </a:r>
                    </a:p>
                    <a:p>
                      <a:pPr algn="ctr"/>
                      <a:r>
                        <a:rPr lang="en-US" sz="900" b="1" dirty="0" smtClean="0">
                          <a:latin typeface="Calibri" panose="020F0502020204030204" pitchFamily="34" charset="0"/>
                        </a:rPr>
                        <a:t>10 Points </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fr-FR" sz="900" b="1" dirty="0" smtClean="0">
                          <a:latin typeface="Calibri" panose="020F0502020204030204" pitchFamily="34" charset="0"/>
                        </a:rPr>
                        <a:t>Quiz #4: 20 Points</a:t>
                      </a:r>
                    </a:p>
                    <a:p>
                      <a:pPr algn="ctr"/>
                      <a:r>
                        <a:rPr lang="fr-FR" sz="900" b="1" dirty="0" smtClean="0">
                          <a:latin typeface="Calibri" panose="020F0502020204030204" pitchFamily="34" charset="0"/>
                        </a:rPr>
                        <a:t>Blog #5 Post Plus 2 Peer: 10 Point</a:t>
                      </a:r>
                    </a:p>
                    <a:p>
                      <a:pPr algn="ctr"/>
                      <a:r>
                        <a:rPr lang="fr-FR" sz="900" b="1" dirty="0" smtClean="0">
                          <a:latin typeface="Calibri" panose="020F0502020204030204" pitchFamily="34" charset="0"/>
                        </a:rPr>
                        <a:t>Total: 30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94392">
                <a:tc>
                  <a:txBody>
                    <a:bodyPr/>
                    <a:lstStyle/>
                    <a:p>
                      <a:pPr algn="ctr"/>
                      <a:r>
                        <a:rPr lang="en-US" sz="900" b="1" dirty="0" smtClean="0">
                          <a:latin typeface="Calibri" panose="020F0502020204030204" pitchFamily="34" charset="0"/>
                        </a:rPr>
                        <a:t>6</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9/28</a:t>
                      </a:r>
                    </a:p>
                    <a:p>
                      <a:pPr algn="ctr"/>
                      <a:r>
                        <a:rPr lang="en-US" sz="900" b="1" dirty="0" smtClean="0">
                          <a:latin typeface="Calibri" panose="020F0502020204030204" pitchFamily="34" charset="0"/>
                        </a:rPr>
                        <a:t>2x Blog #5 comments</a:t>
                      </a:r>
                    </a:p>
                    <a:p>
                      <a:pPr algn="ctr"/>
                      <a:r>
                        <a:rPr lang="en-US" sz="900" b="1" u="sng" dirty="0" smtClean="0">
                          <a:latin typeface="Calibri" panose="020F0502020204030204" pitchFamily="34" charset="0"/>
                        </a:rPr>
                        <a:t>AC Review</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9/29</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9/30</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10/1</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10/2</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10/3</a:t>
                      </a:r>
                    </a:p>
                    <a:p>
                      <a:pPr algn="ctr"/>
                      <a:endParaRPr lang="en-US" sz="900" b="1" dirty="0" smtClean="0">
                        <a:latin typeface="Calibri" panose="020F0502020204030204" pitchFamily="34" charset="0"/>
                      </a:endParaRPr>
                    </a:p>
                    <a:p>
                      <a:pPr algn="ctr"/>
                      <a:r>
                        <a:rPr lang="en-US" sz="900" b="1" dirty="0" smtClean="0">
                          <a:latin typeface="Calibri" panose="020F0502020204030204" pitchFamily="34" charset="0"/>
                        </a:rPr>
                        <a:t>Math/MC Exam #2</a:t>
                      </a:r>
                    </a:p>
                    <a:p>
                      <a:pPr algn="ctr"/>
                      <a:r>
                        <a:rPr lang="en-US" sz="900" b="1" dirty="0" smtClean="0">
                          <a:latin typeface="Calibri" panose="020F0502020204030204" pitchFamily="34" charset="0"/>
                        </a:rPr>
                        <a:t>65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10/4</a:t>
                      </a:r>
                    </a:p>
                    <a:p>
                      <a:pPr algn="ctr"/>
                      <a:r>
                        <a:rPr lang="en-US" sz="900" b="1" dirty="0" smtClean="0">
                          <a:latin typeface="Calibri" panose="020F0502020204030204" pitchFamily="34" charset="0"/>
                        </a:rPr>
                        <a:t>Blog #6 Post Due 5pm</a:t>
                      </a:r>
                    </a:p>
                    <a:p>
                      <a:pPr algn="ctr"/>
                      <a:r>
                        <a:rPr lang="en-US" sz="900" b="1" dirty="0" smtClean="0">
                          <a:latin typeface="Calibri" panose="020F0502020204030204" pitchFamily="34" charset="0"/>
                        </a:rPr>
                        <a:t>10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Math Exam #2: 25 Points</a:t>
                      </a:r>
                    </a:p>
                    <a:p>
                      <a:pPr algn="ctr"/>
                      <a:r>
                        <a:rPr lang="en-US" sz="900" b="1" dirty="0" smtClean="0">
                          <a:latin typeface="Calibri" panose="020F0502020204030204" pitchFamily="34" charset="0"/>
                        </a:rPr>
                        <a:t>Multiple Choice Exam #2: 40 Points</a:t>
                      </a:r>
                    </a:p>
                    <a:p>
                      <a:pPr algn="ctr"/>
                      <a:r>
                        <a:rPr lang="en-US" sz="900" b="1" dirty="0" smtClean="0">
                          <a:latin typeface="Calibri" panose="020F0502020204030204" pitchFamily="34" charset="0"/>
                        </a:rPr>
                        <a:t>Blog #6 Post Plus 2 Peer: 10 Point</a:t>
                      </a:r>
                    </a:p>
                    <a:p>
                      <a:pPr algn="ctr"/>
                      <a:r>
                        <a:rPr lang="en-US" sz="900" b="1" dirty="0" smtClean="0">
                          <a:latin typeface="Calibri" panose="020F0502020204030204" pitchFamily="34" charset="0"/>
                        </a:rPr>
                        <a:t>Total: 75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87728">
                <a:tc>
                  <a:txBody>
                    <a:bodyPr/>
                    <a:lstStyle/>
                    <a:p>
                      <a:pPr algn="ctr"/>
                      <a:r>
                        <a:rPr lang="en-US" sz="900" b="1" dirty="0" smtClean="0">
                          <a:latin typeface="Calibri" panose="020F0502020204030204" pitchFamily="34" charset="0"/>
                        </a:rPr>
                        <a:t>7</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10/5</a:t>
                      </a:r>
                    </a:p>
                    <a:p>
                      <a:pPr algn="ctr"/>
                      <a:r>
                        <a:rPr lang="en-US" sz="900" b="1" dirty="0" smtClean="0">
                          <a:latin typeface="Calibri" panose="020F0502020204030204" pitchFamily="34" charset="0"/>
                        </a:rPr>
                        <a:t>2x Blog #6 comments</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10/6</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10/7</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10/8</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10/9</a:t>
                      </a:r>
                    </a:p>
                    <a:p>
                      <a:pPr algn="ctr"/>
                      <a:r>
                        <a:rPr lang="en-US" sz="900" b="1" dirty="0" smtClean="0">
                          <a:latin typeface="Calibri" panose="020F0502020204030204" pitchFamily="34" charset="0"/>
                        </a:rPr>
                        <a:t>Quiz #5</a:t>
                      </a:r>
                    </a:p>
                    <a:p>
                      <a:pPr algn="ctr"/>
                      <a:r>
                        <a:rPr lang="en-US" sz="900" b="1" dirty="0" smtClean="0">
                          <a:latin typeface="Calibri" panose="020F0502020204030204" pitchFamily="34" charset="0"/>
                        </a:rPr>
                        <a:t>20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10/10</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10/11</a:t>
                      </a:r>
                    </a:p>
                    <a:p>
                      <a:pPr algn="ctr"/>
                      <a:r>
                        <a:rPr lang="en-US" sz="900" b="1" dirty="0" smtClean="0">
                          <a:latin typeface="Calibri" panose="020F0502020204030204" pitchFamily="34" charset="0"/>
                        </a:rPr>
                        <a:t>Blog #7 Post Due 5pm</a:t>
                      </a:r>
                    </a:p>
                    <a:p>
                      <a:pPr algn="ctr"/>
                      <a:r>
                        <a:rPr lang="en-US" sz="900" b="1" dirty="0" smtClean="0">
                          <a:latin typeface="Calibri" panose="020F0502020204030204" pitchFamily="34" charset="0"/>
                        </a:rPr>
                        <a:t>10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900" b="1" dirty="0" smtClean="0">
                          <a:latin typeface="Calibri" panose="020F0502020204030204" pitchFamily="34" charset="0"/>
                        </a:rPr>
                        <a:t>Quiz #5: 20 Points</a:t>
                      </a:r>
                    </a:p>
                    <a:p>
                      <a:pPr algn="ctr"/>
                      <a:r>
                        <a:rPr lang="fr-FR" sz="900" b="1" dirty="0" smtClean="0">
                          <a:latin typeface="Calibri" panose="020F0502020204030204" pitchFamily="34" charset="0"/>
                        </a:rPr>
                        <a:t>Blog #7 Post Plus 2 Peer: 10 Point</a:t>
                      </a:r>
                    </a:p>
                    <a:p>
                      <a:pPr algn="ctr"/>
                      <a:r>
                        <a:rPr lang="fr-FR" sz="900" b="1" dirty="0" smtClean="0">
                          <a:latin typeface="Calibri" panose="020F0502020204030204" pitchFamily="34" charset="0"/>
                        </a:rPr>
                        <a:t>Total: 30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975424">
                <a:tc>
                  <a:txBody>
                    <a:bodyPr/>
                    <a:lstStyle/>
                    <a:p>
                      <a:pPr algn="ctr"/>
                      <a:r>
                        <a:rPr lang="en-US" sz="900" b="1" dirty="0" smtClean="0">
                          <a:latin typeface="Calibri" panose="020F0502020204030204" pitchFamily="34" charset="0"/>
                        </a:rPr>
                        <a:t>8</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b="1" dirty="0" smtClean="0">
                          <a:latin typeface="Calibri" panose="020F0502020204030204" pitchFamily="34" charset="0"/>
                        </a:rPr>
                        <a:t>10/12</a:t>
                      </a:r>
                    </a:p>
                    <a:p>
                      <a:pPr algn="ctr"/>
                      <a:r>
                        <a:rPr lang="en-US" sz="900" b="1" dirty="0" smtClean="0">
                          <a:latin typeface="Calibri" panose="020F0502020204030204" pitchFamily="34" charset="0"/>
                        </a:rPr>
                        <a:t>2x Blog #7 comments</a:t>
                      </a:r>
                    </a:p>
                    <a:p>
                      <a:pPr algn="ctr"/>
                      <a:r>
                        <a:rPr lang="en-US" sz="900" b="1" u="sng" dirty="0" smtClean="0">
                          <a:latin typeface="Calibri" panose="020F0502020204030204" pitchFamily="34" charset="0"/>
                        </a:rPr>
                        <a:t>AC Review</a:t>
                      </a:r>
                    </a:p>
                    <a:p>
                      <a:pPr algn="ctr"/>
                      <a:r>
                        <a:rPr lang="en-US" sz="900" b="1" dirty="0" smtClean="0">
                          <a:latin typeface="Calibri" panose="020F0502020204030204" pitchFamily="34" charset="0"/>
                        </a:rPr>
                        <a:t>2x Blog #8  </a:t>
                      </a:r>
                    </a:p>
                    <a:p>
                      <a:pPr algn="ctr"/>
                      <a:r>
                        <a:rPr lang="en-US" sz="900" b="1" dirty="0" smtClean="0">
                          <a:latin typeface="Calibri" panose="020F0502020204030204" pitchFamily="34" charset="0"/>
                        </a:rPr>
                        <a:t>Mon 10/20 </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10/13</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10/14</a:t>
                      </a:r>
                    </a:p>
                    <a:p>
                      <a:pPr algn="ctr"/>
                      <a:r>
                        <a:rPr lang="en-US" sz="900" b="1" dirty="0" smtClean="0">
                          <a:latin typeface="Calibri" panose="020F0502020204030204" pitchFamily="34" charset="0"/>
                        </a:rPr>
                        <a:t>Math Exam</a:t>
                      </a:r>
                    </a:p>
                    <a:p>
                      <a:pPr algn="ctr"/>
                      <a:r>
                        <a:rPr lang="en-US" sz="900" b="1" dirty="0" smtClean="0">
                          <a:latin typeface="Calibri" panose="020F0502020204030204" pitchFamily="34" charset="0"/>
                        </a:rPr>
                        <a:t>#3</a:t>
                      </a:r>
                    </a:p>
                    <a:p>
                      <a:pPr algn="ctr"/>
                      <a:r>
                        <a:rPr lang="en-US" sz="900" b="1" dirty="0" smtClean="0">
                          <a:latin typeface="Calibri" panose="020F0502020204030204" pitchFamily="34" charset="0"/>
                        </a:rPr>
                        <a:t>25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10/15</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10/16</a:t>
                      </a:r>
                    </a:p>
                    <a:p>
                      <a:pPr algn="ctr"/>
                      <a:endParaRPr lang="en-US" sz="900" b="1" dirty="0" smtClean="0">
                        <a:latin typeface="Calibri" panose="020F0502020204030204" pitchFamily="34" charset="0"/>
                      </a:endParaRPr>
                    </a:p>
                    <a:p>
                      <a:pPr algn="ctr"/>
                      <a:r>
                        <a:rPr lang="en-US" sz="900" b="1" dirty="0" smtClean="0">
                          <a:latin typeface="Calibri" panose="020F0502020204030204" pitchFamily="34" charset="0"/>
                        </a:rPr>
                        <a:t>Research Paper Due 12 midnight</a:t>
                      </a:r>
                    </a:p>
                    <a:p>
                      <a:pPr algn="ctr"/>
                      <a:r>
                        <a:rPr lang="en-US" sz="900" b="1" dirty="0" smtClean="0">
                          <a:latin typeface="Calibri" panose="020F0502020204030204" pitchFamily="34" charset="0"/>
                        </a:rPr>
                        <a:t>20 Points</a:t>
                      </a: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10/17</a:t>
                      </a:r>
                    </a:p>
                    <a:p>
                      <a:pPr algn="ctr"/>
                      <a:endParaRPr lang="en-US" sz="900" b="1" dirty="0" smtClean="0">
                        <a:latin typeface="Calibri" panose="020F0502020204030204" pitchFamily="34" charset="0"/>
                      </a:endParaRPr>
                    </a:p>
                    <a:p>
                      <a:pPr algn="ctr"/>
                      <a:r>
                        <a:rPr lang="en-US" sz="900" b="1" dirty="0" smtClean="0">
                          <a:latin typeface="Calibri" panose="020F0502020204030204" pitchFamily="34" charset="0"/>
                        </a:rPr>
                        <a:t>Math/MC Exam #2</a:t>
                      </a:r>
                    </a:p>
                    <a:p>
                      <a:pPr algn="ctr"/>
                      <a:r>
                        <a:rPr lang="en-US" sz="900" b="1" dirty="0" smtClean="0">
                          <a:latin typeface="Calibri" panose="020F0502020204030204" pitchFamily="34" charset="0"/>
                        </a:rPr>
                        <a:t>65 Points</a:t>
                      </a:r>
                    </a:p>
                    <a:p>
                      <a:pPr algn="ctr"/>
                      <a:endParaRPr lang="en-US" sz="900" b="1" dirty="0" smtClean="0">
                        <a:latin typeface="Calibri" panose="020F0502020204030204" pitchFamily="34" charset="0"/>
                      </a:endParaRPr>
                    </a:p>
                    <a:p>
                      <a:pPr algn="ctr"/>
                      <a:r>
                        <a:rPr lang="en-US" sz="900" b="1" dirty="0" smtClean="0">
                          <a:latin typeface="Calibri" panose="020F0502020204030204" pitchFamily="34" charset="0"/>
                        </a:rPr>
                        <a:t>Optional Make-Up Media Math Exam</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10/18</a:t>
                      </a:r>
                    </a:p>
                    <a:p>
                      <a:pPr algn="ctr"/>
                      <a:r>
                        <a:rPr lang="en-US" sz="900" b="1" dirty="0" smtClean="0">
                          <a:latin typeface="Calibri" panose="020F0502020204030204" pitchFamily="34" charset="0"/>
                        </a:rPr>
                        <a:t>Blog #8 Post Due 5pm</a:t>
                      </a:r>
                    </a:p>
                    <a:p>
                      <a:pPr algn="ctr"/>
                      <a:r>
                        <a:rPr lang="en-US" sz="900" b="1" dirty="0" smtClean="0">
                          <a:latin typeface="Calibri" panose="020F0502020204030204" pitchFamily="34" charset="0"/>
                        </a:rPr>
                        <a:t>10 Points</a:t>
                      </a:r>
                    </a:p>
                    <a:p>
                      <a:pPr algn="ctr"/>
                      <a:endParaRPr lang="en-US" sz="900" b="1" dirty="0" smtClean="0">
                        <a:latin typeface="Calibri" panose="020F0502020204030204" pitchFamily="34" charset="0"/>
                      </a:endParaRPr>
                    </a:p>
                    <a:p>
                      <a:pPr algn="ctr"/>
                      <a:endParaRPr lang="en-US" sz="900" b="1" dirty="0" smtClean="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900" b="1" dirty="0" smtClean="0">
                          <a:latin typeface="Calibri" panose="020F0502020204030204" pitchFamily="34" charset="0"/>
                        </a:rPr>
                        <a:t>Math Exam #3: 25 Points</a:t>
                      </a:r>
                    </a:p>
                    <a:p>
                      <a:pPr algn="ctr"/>
                      <a:r>
                        <a:rPr lang="en-US" sz="900" b="1" dirty="0" smtClean="0">
                          <a:latin typeface="Calibri" panose="020F0502020204030204" pitchFamily="34" charset="0"/>
                        </a:rPr>
                        <a:t>Multiple Choice Exam #3: 40 Points</a:t>
                      </a:r>
                    </a:p>
                    <a:p>
                      <a:pPr algn="ctr"/>
                      <a:r>
                        <a:rPr lang="en-US" sz="900" b="1" dirty="0" smtClean="0">
                          <a:latin typeface="Calibri" panose="020F0502020204030204" pitchFamily="34" charset="0"/>
                        </a:rPr>
                        <a:t>Research Paper: 20 Points</a:t>
                      </a:r>
                    </a:p>
                    <a:p>
                      <a:pPr algn="ctr"/>
                      <a:r>
                        <a:rPr lang="en-US" sz="900" b="1" dirty="0" smtClean="0">
                          <a:latin typeface="Calibri" panose="020F0502020204030204" pitchFamily="34" charset="0"/>
                        </a:rPr>
                        <a:t>Total: 85 Points</a:t>
                      </a:r>
                    </a:p>
                    <a:p>
                      <a:pPr algn="ctr"/>
                      <a:r>
                        <a:rPr lang="en-US" sz="900" b="1" dirty="0" smtClean="0">
                          <a:latin typeface="Calibri" panose="020F0502020204030204" pitchFamily="34" charset="0"/>
                        </a:rPr>
                        <a:t>Optional Make-Up Exam: 25 Bonus Points </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051428">
                <a:tc>
                  <a:txBody>
                    <a:bodyPr/>
                    <a:lstStyle/>
                    <a:p>
                      <a:pPr algn="ctr"/>
                      <a:r>
                        <a:rPr lang="en-US" sz="900" b="1" dirty="0" smtClean="0">
                          <a:latin typeface="Calibri" panose="020F0502020204030204" pitchFamily="34" charset="0"/>
                        </a:rPr>
                        <a:t>Day /  Week</a:t>
                      </a:r>
                    </a:p>
                    <a:p>
                      <a:pPr algn="ctr"/>
                      <a:r>
                        <a:rPr lang="en-US" sz="900" b="1" dirty="0" smtClean="0">
                          <a:latin typeface="Calibri" panose="020F0502020204030204" pitchFamily="34" charset="0"/>
                        </a:rPr>
                        <a:t>TOTALS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900" b="1" dirty="0" smtClean="0">
                          <a:latin typeface="Calibri" panose="020F0502020204030204" pitchFamily="34" charset="0"/>
                        </a:rPr>
                        <a:t>Peer comments</a:t>
                      </a:r>
                    </a:p>
                    <a:p>
                      <a:pPr algn="ctr"/>
                      <a:r>
                        <a:rPr lang="en-US" sz="900" b="1" dirty="0" smtClean="0">
                          <a:latin typeface="Calibri" panose="020F0502020204030204" pitchFamily="34" charset="0"/>
                        </a:rPr>
                        <a:t>Count as Blog points</a:t>
                      </a:r>
                    </a:p>
                    <a:p>
                      <a:pPr algn="ctr"/>
                      <a:r>
                        <a:rPr lang="en-US" sz="900" b="1" dirty="0" smtClean="0">
                          <a:latin typeface="Calibri" panose="020F0502020204030204" pitchFamily="34" charset="0"/>
                        </a:rPr>
                        <a:t>For week </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900" b="1" dirty="0" smtClean="0">
                          <a:latin typeface="Calibri" panose="020F0502020204030204" pitchFamily="34" charset="0"/>
                        </a:rPr>
                        <a:t>0</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900" b="1" dirty="0" smtClean="0">
                          <a:latin typeface="Calibri" panose="020F0502020204030204" pitchFamily="34" charset="0"/>
                        </a:rPr>
                        <a:t>Math Exams 75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900" b="1" dirty="0" smtClean="0">
                          <a:latin typeface="Calibri" panose="020F0502020204030204" pitchFamily="34" charset="0"/>
                        </a:rPr>
                        <a:t>Quiz: </a:t>
                      </a:r>
                    </a:p>
                    <a:p>
                      <a:pPr algn="ctr"/>
                      <a:r>
                        <a:rPr lang="en-US" sz="900" b="1" dirty="0" smtClean="0">
                          <a:latin typeface="Calibri" panose="020F0502020204030204" pitchFamily="34" charset="0"/>
                        </a:rPr>
                        <a:t>100 Points</a:t>
                      </a:r>
                    </a:p>
                    <a:p>
                      <a:pPr algn="ctr"/>
                      <a:r>
                        <a:rPr lang="en-US" sz="900" b="1" dirty="0" smtClean="0">
                          <a:latin typeface="Calibri" panose="020F0502020204030204" pitchFamily="34" charset="0"/>
                        </a:rPr>
                        <a:t>Multiple Choice: </a:t>
                      </a:r>
                    </a:p>
                    <a:p>
                      <a:pPr algn="ctr"/>
                      <a:r>
                        <a:rPr lang="en-US" sz="900" b="1" dirty="0" smtClean="0">
                          <a:latin typeface="Calibri" panose="020F0502020204030204" pitchFamily="34" charset="0"/>
                        </a:rPr>
                        <a:t>120 Points </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900" b="1" dirty="0" smtClean="0">
                          <a:latin typeface="Calibri" panose="020F0502020204030204" pitchFamily="34" charset="0"/>
                        </a:rPr>
                        <a:t>Research Paper:</a:t>
                      </a:r>
                    </a:p>
                    <a:p>
                      <a:pPr algn="ctr"/>
                      <a:r>
                        <a:rPr lang="en-US" sz="900" b="1" dirty="0" smtClean="0">
                          <a:latin typeface="Calibri" panose="020F0502020204030204" pitchFamily="34" charset="0"/>
                        </a:rPr>
                        <a:t>20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900" b="1" dirty="0" smtClean="0">
                          <a:latin typeface="Calibri" panose="020F0502020204030204" pitchFamily="34" charset="0"/>
                        </a:rPr>
                        <a:t>Blog Posts plus 2 Peer Comments:</a:t>
                      </a:r>
                    </a:p>
                    <a:p>
                      <a:pPr algn="ctr"/>
                      <a:r>
                        <a:rPr lang="en-US" sz="900" b="1" dirty="0" smtClean="0">
                          <a:latin typeface="Calibri" panose="020F0502020204030204" pitchFamily="34" charset="0"/>
                        </a:rPr>
                        <a:t>70 Points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900" b="1" dirty="0" smtClean="0">
                          <a:latin typeface="Calibri" panose="020F0502020204030204" pitchFamily="34" charset="0"/>
                        </a:rPr>
                        <a:t>Practice Quiz: 100 Points</a:t>
                      </a:r>
                    </a:p>
                    <a:p>
                      <a:pPr algn="ctr"/>
                      <a:r>
                        <a:rPr lang="en-US" sz="900" b="1" dirty="0" smtClean="0">
                          <a:latin typeface="Calibri" panose="020F0502020204030204" pitchFamily="34" charset="0"/>
                        </a:rPr>
                        <a:t>Blog Post Plus 2 Peer: 70 Points</a:t>
                      </a:r>
                    </a:p>
                    <a:p>
                      <a:pPr algn="ctr"/>
                      <a:r>
                        <a:rPr lang="en-US" sz="900" b="1" dirty="0" smtClean="0">
                          <a:latin typeface="Calibri" panose="020F0502020204030204" pitchFamily="34" charset="0"/>
                        </a:rPr>
                        <a:t>Math Exams: 75 Points </a:t>
                      </a:r>
                    </a:p>
                    <a:p>
                      <a:pPr algn="ctr"/>
                      <a:r>
                        <a:rPr lang="en-US" sz="900" b="1" dirty="0" smtClean="0">
                          <a:latin typeface="Calibri" panose="020F0502020204030204" pitchFamily="34" charset="0"/>
                        </a:rPr>
                        <a:t>Multiple Choice Exams: 120 Points</a:t>
                      </a:r>
                    </a:p>
                    <a:p>
                      <a:pPr algn="ctr"/>
                      <a:r>
                        <a:rPr lang="en-US" sz="900" b="1" dirty="0" smtClean="0">
                          <a:latin typeface="Calibri" panose="020F0502020204030204" pitchFamily="34" charset="0"/>
                        </a:rPr>
                        <a:t>Research Paper: 20 Points </a:t>
                      </a:r>
                    </a:p>
                    <a:p>
                      <a:pPr algn="ctr"/>
                      <a:r>
                        <a:rPr lang="en-US" sz="900" b="1" dirty="0" smtClean="0">
                          <a:latin typeface="Calibri" panose="020F0502020204030204" pitchFamily="34" charset="0"/>
                        </a:rPr>
                        <a:t>Grand Total: 385 Points </a:t>
                      </a:r>
                    </a:p>
                    <a:p>
                      <a:pPr algn="ctr"/>
                      <a:r>
                        <a:rPr lang="en-US" sz="900" b="1" dirty="0" smtClean="0">
                          <a:latin typeface="Calibri" panose="020F0502020204030204" pitchFamily="34" charset="0"/>
                        </a:rPr>
                        <a:t>plus 25 Points Bonus</a:t>
                      </a:r>
                      <a:endParaRPr lang="en-US" sz="900" b="1" dirty="0">
                        <a:latin typeface="Calibri" panose="020F0502020204030204" pitchFamily="34" charset="0"/>
                      </a:endParaRPr>
                    </a:p>
                  </a:txBody>
                  <a:tcPr marL="91442" marR="91442" marT="45712" marB="45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bl>
          </a:graphicData>
        </a:graphic>
      </p:graphicFrame>
      <p:sp>
        <p:nvSpPr>
          <p:cNvPr id="3187" name="TextBox 1"/>
          <p:cNvSpPr txBox="1">
            <a:spLocks noChangeArrowheads="1"/>
          </p:cNvSpPr>
          <p:nvPr/>
        </p:nvSpPr>
        <p:spPr bwMode="auto">
          <a:xfrm>
            <a:off x="-3175" y="0"/>
            <a:ext cx="1905000" cy="461963"/>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5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2"/>
              </a:buClr>
              <a:buSzPct val="70000"/>
              <a:buFont typeface="Wingdings" pitchFamily="2" charset="2"/>
              <a:buChar char="n"/>
              <a:defRPr sz="2800">
                <a:solidFill>
                  <a:schemeClr val="tx1"/>
                </a:solidFill>
                <a:latin typeface="Verdana" pitchFamily="34" charset="0"/>
              </a:defRPr>
            </a:lvl2pPr>
            <a:lvl3pPr marL="1143000" indent="-228600" eaLnBrk="0" hangingPunct="0">
              <a:spcBef>
                <a:spcPct val="20000"/>
              </a:spcBef>
              <a:buClr>
                <a:schemeClr val="tx2"/>
              </a:buClr>
              <a:buChar char="•"/>
              <a:defRPr sz="2400">
                <a:solidFill>
                  <a:schemeClr val="tx1"/>
                </a:solidFill>
                <a:latin typeface="Verdana" pitchFamily="34" charset="0"/>
              </a:defRPr>
            </a:lvl3pPr>
            <a:lvl4pPr marL="1600200" indent="-228600" eaLnBrk="0" hangingPunct="0">
              <a:spcBef>
                <a:spcPct val="20000"/>
              </a:spcBef>
              <a:buClr>
                <a:schemeClr val="hlink"/>
              </a:buClr>
              <a:buChar char="•"/>
              <a:defRPr sz="2000">
                <a:solidFill>
                  <a:schemeClr val="tx1"/>
                </a:solidFill>
                <a:latin typeface="Verdana" pitchFamily="34" charset="0"/>
              </a:defRPr>
            </a:lvl4pPr>
            <a:lvl5pPr marL="2057400" indent="-228600" eaLnBrk="0" hangingPunct="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algn="ctr" eaLnBrk="1" hangingPunct="1">
              <a:spcBef>
                <a:spcPct val="0"/>
              </a:spcBef>
              <a:buClrTx/>
              <a:buSzTx/>
              <a:buFontTx/>
              <a:buNone/>
            </a:pPr>
            <a:r>
              <a:rPr lang="en-US" altLang="en-US" sz="1200" u="sng" dirty="0">
                <a:latin typeface="Calibri" pitchFamily="34" charset="0"/>
              </a:rPr>
              <a:t>AC Review </a:t>
            </a:r>
            <a:r>
              <a:rPr lang="en-US" altLang="en-US" sz="1200" dirty="0">
                <a:latin typeface="Calibri" pitchFamily="34" charset="0"/>
              </a:rPr>
              <a:t>= Time TBA</a:t>
            </a:r>
          </a:p>
          <a:p>
            <a:pPr algn="ctr" eaLnBrk="1" hangingPunct="1">
              <a:spcBef>
                <a:spcPct val="0"/>
              </a:spcBef>
              <a:buClrTx/>
              <a:buSzTx/>
              <a:buFontTx/>
              <a:buNone/>
            </a:pPr>
            <a:r>
              <a:rPr lang="en-US" altLang="en-US" sz="1200" dirty="0">
                <a:latin typeface="Calibri" pitchFamily="34" charset="0"/>
              </a:rPr>
              <a:t>Adobe Connect Review</a:t>
            </a:r>
          </a:p>
        </p:txBody>
      </p:sp>
      <p:sp>
        <p:nvSpPr>
          <p:cNvPr id="2" name="Right Arrow 1"/>
          <p:cNvSpPr/>
          <p:nvPr/>
        </p:nvSpPr>
        <p:spPr>
          <a:xfrm>
            <a:off x="5486400" y="2286000"/>
            <a:ext cx="642938" cy="152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7085013" y="123825"/>
            <a:ext cx="457200" cy="152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1"/>
          <p:cNvSpPr txBox="1">
            <a:spLocks noChangeArrowheads="1"/>
          </p:cNvSpPr>
          <p:nvPr/>
        </p:nvSpPr>
        <p:spPr bwMode="auto">
          <a:xfrm>
            <a:off x="7620000" y="0"/>
            <a:ext cx="1524000" cy="46166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2"/>
              </a:buClr>
              <a:buSzPct val="75000"/>
              <a:buFont typeface="Wingdings" pitchFamily="2" charset="2"/>
              <a:buChar char="n"/>
              <a:defRPr sz="3200">
                <a:solidFill>
                  <a:schemeClr val="tx1"/>
                </a:solidFill>
                <a:latin typeface="Verdana" pitchFamily="34" charset="0"/>
              </a:defRPr>
            </a:lvl1pPr>
            <a:lvl2pPr marL="742950" indent="-285750" eaLnBrk="0" hangingPunct="0">
              <a:spcBef>
                <a:spcPct val="20000"/>
              </a:spcBef>
              <a:buClr>
                <a:schemeClr val="tx2"/>
              </a:buClr>
              <a:buSzPct val="70000"/>
              <a:buFont typeface="Wingdings" pitchFamily="2" charset="2"/>
              <a:buChar char="n"/>
              <a:defRPr sz="2800">
                <a:solidFill>
                  <a:schemeClr val="tx1"/>
                </a:solidFill>
                <a:latin typeface="Verdana" pitchFamily="34" charset="0"/>
              </a:defRPr>
            </a:lvl2pPr>
            <a:lvl3pPr marL="1143000" indent="-228600" eaLnBrk="0" hangingPunct="0">
              <a:spcBef>
                <a:spcPct val="20000"/>
              </a:spcBef>
              <a:buClr>
                <a:schemeClr val="tx2"/>
              </a:buClr>
              <a:buChar char="•"/>
              <a:defRPr sz="2400">
                <a:solidFill>
                  <a:schemeClr val="tx1"/>
                </a:solidFill>
                <a:latin typeface="Verdana" pitchFamily="34" charset="0"/>
              </a:defRPr>
            </a:lvl3pPr>
            <a:lvl4pPr marL="1600200" indent="-228600" eaLnBrk="0" hangingPunct="0">
              <a:spcBef>
                <a:spcPct val="20000"/>
              </a:spcBef>
              <a:buClr>
                <a:schemeClr val="hlink"/>
              </a:buClr>
              <a:buChar char="•"/>
              <a:defRPr sz="2000">
                <a:solidFill>
                  <a:schemeClr val="tx1"/>
                </a:solidFill>
                <a:latin typeface="Verdana" pitchFamily="34" charset="0"/>
              </a:defRPr>
            </a:lvl4pPr>
            <a:lvl5pPr marL="2057400" indent="-228600" eaLnBrk="0" hangingPunct="0">
              <a:spcBef>
                <a:spcPct val="20000"/>
              </a:spcBef>
              <a:buClr>
                <a:schemeClr val="tx1"/>
              </a:buClr>
              <a:buSzPct val="85000"/>
              <a:buChar char="•"/>
              <a:defRPr sz="2000">
                <a:solidFill>
                  <a:schemeClr val="tx1"/>
                </a:solidFill>
                <a:latin typeface="Verdana"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itchFamily="34" charset="0"/>
              </a:defRPr>
            </a:lvl9pPr>
          </a:lstStyle>
          <a:p>
            <a:pPr algn="ctr" eaLnBrk="1" hangingPunct="1">
              <a:spcBef>
                <a:spcPct val="0"/>
              </a:spcBef>
              <a:buClrTx/>
              <a:buSzTx/>
              <a:buFontTx/>
              <a:buNone/>
            </a:pPr>
            <a:r>
              <a:rPr lang="en-US" altLang="en-US" sz="1200" dirty="0" smtClean="0">
                <a:latin typeface="Calibri" pitchFamily="34" charset="0"/>
              </a:rPr>
              <a:t>Take exam or quiz any of those days</a:t>
            </a:r>
            <a:endParaRPr lang="en-US" altLang="en-US" sz="1200" dirty="0">
              <a:latin typeface="Calibri" pitchFamily="34" charset="0"/>
            </a:endParaRPr>
          </a:p>
        </p:txBody>
      </p:sp>
      <p:sp>
        <p:nvSpPr>
          <p:cNvPr id="10" name="Right Arrow 9"/>
          <p:cNvSpPr/>
          <p:nvPr/>
        </p:nvSpPr>
        <p:spPr>
          <a:xfrm>
            <a:off x="4343400" y="1110018"/>
            <a:ext cx="1785938" cy="14898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343400" y="1607024"/>
            <a:ext cx="1785938" cy="14898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5486400" y="3958988"/>
            <a:ext cx="642938" cy="152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5486400" y="5105400"/>
            <a:ext cx="642938" cy="152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4343400" y="3253854"/>
            <a:ext cx="1785938" cy="14898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4343400" y="4396854"/>
            <a:ext cx="1785938" cy="14898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4343400" y="2756848"/>
            <a:ext cx="1785938" cy="14898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33168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8915400" cy="6248400"/>
          </a:xfrm>
        </p:spPr>
        <p:txBody>
          <a:bodyPr>
            <a:normAutofit/>
          </a:bodyPr>
          <a:lstStyle/>
          <a:p>
            <a:pPr marL="0" indent="0">
              <a:buNone/>
            </a:pPr>
            <a:r>
              <a:rPr lang="en-US" sz="2400" b="1" dirty="0" smtClean="0">
                <a:solidFill>
                  <a:schemeClr val="tx2"/>
                </a:solidFill>
              </a:rPr>
              <a:t>Module 7: Week 7</a:t>
            </a:r>
          </a:p>
          <a:p>
            <a:r>
              <a:rPr lang="en-US" sz="1900" b="1" dirty="0" smtClean="0">
                <a:solidFill>
                  <a:schemeClr val="tx2"/>
                </a:solidFill>
              </a:rPr>
              <a:t>Course Objectives:</a:t>
            </a:r>
          </a:p>
          <a:p>
            <a:pPr lvl="1"/>
            <a:r>
              <a:rPr lang="en-US" sz="1700" dirty="0" smtClean="0">
                <a:solidFill>
                  <a:schemeClr val="tx2"/>
                </a:solidFill>
              </a:rPr>
              <a:t>Identify </a:t>
            </a:r>
            <a:r>
              <a:rPr lang="en-US" sz="1700" dirty="0">
                <a:solidFill>
                  <a:schemeClr val="tx2"/>
                </a:solidFill>
              </a:rPr>
              <a:t>the various media capabilities, limits and emerging trends to formulate sound media plans that reach intended consumer targets with minimal spending waste </a:t>
            </a:r>
          </a:p>
          <a:p>
            <a:pPr lvl="1"/>
            <a:r>
              <a:rPr lang="en-US" sz="1700" dirty="0" smtClean="0">
                <a:solidFill>
                  <a:schemeClr val="tx2"/>
                </a:solidFill>
              </a:rPr>
              <a:t>Demonstrate </a:t>
            </a:r>
            <a:r>
              <a:rPr lang="en-US" sz="1700" dirty="0">
                <a:solidFill>
                  <a:schemeClr val="tx2"/>
                </a:solidFill>
              </a:rPr>
              <a:t>the application of key performance indicators by media and media vehicles in the development and execution of a media plan</a:t>
            </a:r>
          </a:p>
          <a:p>
            <a:pPr lvl="1"/>
            <a:r>
              <a:rPr lang="en-US" sz="1700" dirty="0" smtClean="0">
                <a:solidFill>
                  <a:schemeClr val="tx2"/>
                </a:solidFill>
              </a:rPr>
              <a:t>Define </a:t>
            </a:r>
            <a:r>
              <a:rPr lang="en-US" sz="1700" dirty="0">
                <a:solidFill>
                  <a:schemeClr val="tx2"/>
                </a:solidFill>
              </a:rPr>
              <a:t>key media terminology and concepts.</a:t>
            </a:r>
          </a:p>
          <a:p>
            <a:pPr lvl="1"/>
            <a:r>
              <a:rPr lang="en-US" sz="1700" dirty="0" smtClean="0">
                <a:solidFill>
                  <a:schemeClr val="tx2"/>
                </a:solidFill>
              </a:rPr>
              <a:t>Explain </a:t>
            </a:r>
            <a:r>
              <a:rPr lang="en-US" sz="1700" dirty="0">
                <a:solidFill>
                  <a:schemeClr val="tx2"/>
                </a:solidFill>
              </a:rPr>
              <a:t>the techniques for audience measurement and how to apply them in the evaluation of media.</a:t>
            </a:r>
          </a:p>
          <a:p>
            <a:pPr lvl="1"/>
            <a:r>
              <a:rPr lang="en-US" sz="1700" dirty="0" smtClean="0">
                <a:solidFill>
                  <a:schemeClr val="tx2"/>
                </a:solidFill>
              </a:rPr>
              <a:t>Demonstrate </a:t>
            </a:r>
            <a:r>
              <a:rPr lang="en-US" sz="1700" dirty="0">
                <a:solidFill>
                  <a:schemeClr val="tx2"/>
                </a:solidFill>
              </a:rPr>
              <a:t>a keen understanding of the business of media and cutting edge media trends to be a valuable asset to any professional communications environment.</a:t>
            </a:r>
          </a:p>
          <a:p>
            <a:r>
              <a:rPr lang="en-US" sz="1900" b="1" dirty="0" smtClean="0">
                <a:solidFill>
                  <a:schemeClr val="tx2"/>
                </a:solidFill>
              </a:rPr>
              <a:t>Module Objectives:</a:t>
            </a:r>
          </a:p>
          <a:p>
            <a:pPr lvl="1"/>
            <a:r>
              <a:rPr lang="en-US" sz="1700" dirty="0" smtClean="0">
                <a:solidFill>
                  <a:schemeClr val="tx2"/>
                </a:solidFill>
              </a:rPr>
              <a:t>To understand Mobile Media business: how audiences are measured, bought and sold</a:t>
            </a:r>
          </a:p>
          <a:p>
            <a:pPr lvl="1"/>
            <a:r>
              <a:rPr lang="en-US" sz="1700" dirty="0" smtClean="0">
                <a:solidFill>
                  <a:schemeClr val="tx2"/>
                </a:solidFill>
              </a:rPr>
              <a:t>To understand the basics of Email marketing and Direct Marketing </a:t>
            </a:r>
          </a:p>
          <a:p>
            <a:pPr lvl="1"/>
            <a:r>
              <a:rPr lang="en-US" sz="1700" dirty="0" smtClean="0">
                <a:solidFill>
                  <a:schemeClr val="tx2"/>
                </a:solidFill>
              </a:rPr>
              <a:t>To understand the basics of judging the effectiveness of a campaign and the concept of KPI</a:t>
            </a:r>
          </a:p>
          <a:p>
            <a:pPr lvl="1"/>
            <a:r>
              <a:rPr lang="en-US" sz="1700" dirty="0" smtClean="0">
                <a:solidFill>
                  <a:schemeClr val="tx2"/>
                </a:solidFill>
              </a:rPr>
              <a:t>To understand the basics of Social Media</a:t>
            </a:r>
          </a:p>
          <a:p>
            <a:pPr lvl="1"/>
            <a:r>
              <a:rPr lang="en-US" sz="1700" dirty="0" smtClean="0">
                <a:solidFill>
                  <a:schemeClr val="tx2"/>
                </a:solidFill>
              </a:rPr>
              <a:t>To recognize Media Planning / Buying / Selling for Latin America </a:t>
            </a:r>
          </a:p>
          <a:p>
            <a:pPr lvl="1"/>
            <a:r>
              <a:rPr lang="en-US" sz="1700" dirty="0" smtClean="0">
                <a:solidFill>
                  <a:schemeClr val="tx2"/>
                </a:solidFill>
              </a:rPr>
              <a:t>To apply strategies and tactics when developing a Media Plan and its components</a:t>
            </a:r>
          </a:p>
          <a:p>
            <a:pPr lvl="1"/>
            <a:endParaRPr lang="en-US" sz="1700" dirty="0" smtClean="0">
              <a:solidFill>
                <a:schemeClr val="tx2"/>
              </a:solidFill>
            </a:endParaRPr>
          </a:p>
          <a:p>
            <a:endParaRPr lang="en-US" sz="1700" dirty="0" smtClean="0">
              <a:solidFill>
                <a:schemeClr val="tx2"/>
              </a:solidFill>
            </a:endParaRPr>
          </a:p>
        </p:txBody>
      </p:sp>
      <p:sp>
        <p:nvSpPr>
          <p:cNvPr id="6" name="Title 1"/>
          <p:cNvSpPr>
            <a:spLocks noGrp="1"/>
          </p:cNvSpPr>
          <p:nvPr>
            <p:ph type="title"/>
          </p:nvPr>
        </p:nvSpPr>
        <p:spPr>
          <a:xfrm>
            <a:off x="38100" y="12510"/>
            <a:ext cx="8839200" cy="1143000"/>
          </a:xfrm>
        </p:spPr>
        <p:txBody>
          <a:bodyPr>
            <a:noAutofit/>
          </a:bodyPr>
          <a:lstStyle/>
          <a:p>
            <a:r>
              <a:rPr lang="en-US" sz="3600" b="1" dirty="0" smtClean="0">
                <a:solidFill>
                  <a:schemeClr val="tx2"/>
                </a:solidFill>
              </a:rPr>
              <a:t>Module 7 – Week 7                                                       </a:t>
            </a:r>
            <a:r>
              <a:rPr lang="en-US" sz="1800" dirty="0" smtClean="0">
                <a:solidFill>
                  <a:schemeClr val="tx2"/>
                </a:solidFill>
              </a:rPr>
              <a:t>The </a:t>
            </a:r>
            <a:r>
              <a:rPr lang="en-US" sz="1800" dirty="0">
                <a:solidFill>
                  <a:schemeClr val="tx2"/>
                </a:solidFill>
              </a:rPr>
              <a:t>Business of </a:t>
            </a:r>
            <a:r>
              <a:rPr lang="en-US" sz="1800" dirty="0" smtClean="0">
                <a:solidFill>
                  <a:schemeClr val="tx2"/>
                </a:solidFill>
              </a:rPr>
              <a:t>Mobile, Social Media, Email Marketing, Judging Effectiveness, The </a:t>
            </a:r>
            <a:r>
              <a:rPr lang="en-US" sz="1800" dirty="0">
                <a:solidFill>
                  <a:schemeClr val="tx2"/>
                </a:solidFill>
              </a:rPr>
              <a:t>Media Plan and Media Plan examples </a:t>
            </a:r>
            <a:r>
              <a:rPr lang="en-US" sz="1800" dirty="0" smtClean="0">
                <a:solidFill>
                  <a:schemeClr val="tx2"/>
                </a:solidFill>
              </a:rPr>
              <a:t>and Media </a:t>
            </a:r>
            <a:r>
              <a:rPr lang="en-US" sz="1800" dirty="0">
                <a:solidFill>
                  <a:schemeClr val="tx2"/>
                </a:solidFill>
              </a:rPr>
              <a:t>Planning / Buying / Selling for Latin America </a:t>
            </a:r>
          </a:p>
        </p:txBody>
      </p:sp>
    </p:spTree>
    <p:extLst>
      <p:ext uri="{BB962C8B-B14F-4D97-AF65-F5344CB8AC3E}">
        <p14:creationId xmlns:p14="http://schemas.microsoft.com/office/powerpoint/2010/main" val="30817624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7</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10/5-10/11</a:t>
            </a:r>
          </a:p>
        </p:txBody>
      </p:sp>
      <p:sp>
        <p:nvSpPr>
          <p:cNvPr id="6147" name="Content Placeholder 2"/>
          <p:cNvSpPr>
            <a:spLocks noGrp="1"/>
          </p:cNvSpPr>
          <p:nvPr>
            <p:ph idx="1"/>
          </p:nvPr>
        </p:nvSpPr>
        <p:spPr>
          <a:xfrm>
            <a:off x="157162" y="796096"/>
            <a:ext cx="8986838" cy="6324600"/>
          </a:xfrm>
        </p:spPr>
        <p:txBody>
          <a:bodyPr>
            <a:normAutofit fontScale="92500" lnSpcReduction="20000"/>
          </a:bodyPr>
          <a:lstStyle/>
          <a:p>
            <a:r>
              <a:rPr lang="en-US" altLang="en-US" sz="2100" b="1" dirty="0" smtClean="0">
                <a:solidFill>
                  <a:schemeClr val="tx2"/>
                </a:solidFill>
                <a:latin typeface="Calibri" pitchFamily="34" charset="0"/>
              </a:rPr>
              <a:t>Watch: </a:t>
            </a:r>
          </a:p>
          <a:p>
            <a:pPr lvl="2">
              <a:buFont typeface="+mj-lt"/>
              <a:buAutoNum type="arabicPeriod"/>
            </a:pPr>
            <a:r>
              <a:rPr lang="en-US" altLang="en-US" sz="1900" dirty="0" smtClean="0">
                <a:solidFill>
                  <a:schemeClr val="tx2"/>
                </a:solidFill>
                <a:latin typeface="Calibri" pitchFamily="34" charset="0"/>
              </a:rPr>
              <a:t>Email </a:t>
            </a:r>
            <a:r>
              <a:rPr lang="en-US" altLang="en-US" sz="1900" dirty="0">
                <a:solidFill>
                  <a:schemeClr val="tx2"/>
                </a:solidFill>
                <a:latin typeface="Calibri" pitchFamily="34" charset="0"/>
              </a:rPr>
              <a:t>Marketing, Open </a:t>
            </a:r>
            <a:r>
              <a:rPr lang="en-US" altLang="en-US" sz="1900" dirty="0" smtClean="0">
                <a:solidFill>
                  <a:schemeClr val="tx2"/>
                </a:solidFill>
                <a:latin typeface="Calibri" pitchFamily="34" charset="0"/>
              </a:rPr>
              <a:t>Rate</a:t>
            </a:r>
          </a:p>
          <a:p>
            <a:pPr lvl="2">
              <a:buFont typeface="+mj-lt"/>
              <a:buAutoNum type="arabicPeriod"/>
            </a:pPr>
            <a:r>
              <a:rPr lang="en-US" altLang="en-US" sz="1900" dirty="0" smtClean="0">
                <a:solidFill>
                  <a:schemeClr val="tx2"/>
                </a:solidFill>
                <a:latin typeface="Calibri" pitchFamily="34" charset="0"/>
              </a:rPr>
              <a:t>Calculating </a:t>
            </a:r>
            <a:r>
              <a:rPr lang="en-US" altLang="en-US" sz="1900" dirty="0">
                <a:solidFill>
                  <a:schemeClr val="tx2"/>
                </a:solidFill>
                <a:latin typeface="Calibri" pitchFamily="34" charset="0"/>
              </a:rPr>
              <a:t>Click Thru </a:t>
            </a:r>
            <a:r>
              <a:rPr lang="en-US" altLang="en-US" sz="1900" dirty="0" smtClean="0">
                <a:solidFill>
                  <a:schemeClr val="tx2"/>
                </a:solidFill>
                <a:latin typeface="Calibri" pitchFamily="34" charset="0"/>
              </a:rPr>
              <a:t>Rate, Conversion </a:t>
            </a:r>
            <a:r>
              <a:rPr lang="en-US" altLang="en-US" sz="1900" dirty="0">
                <a:solidFill>
                  <a:schemeClr val="tx2"/>
                </a:solidFill>
                <a:latin typeface="Calibri" pitchFamily="34" charset="0"/>
              </a:rPr>
              <a:t>Rate and ROI for a Digital </a:t>
            </a:r>
            <a:r>
              <a:rPr lang="en-US" altLang="en-US" sz="1900" dirty="0" smtClean="0">
                <a:solidFill>
                  <a:schemeClr val="tx2"/>
                </a:solidFill>
                <a:latin typeface="Calibri" pitchFamily="34" charset="0"/>
              </a:rPr>
              <a:t>campaign</a:t>
            </a:r>
          </a:p>
          <a:p>
            <a:pPr lvl="2">
              <a:buFont typeface="+mj-lt"/>
              <a:buAutoNum type="arabicPeriod"/>
            </a:pPr>
            <a:r>
              <a:rPr lang="en-US" altLang="en-US" sz="1900" dirty="0" smtClean="0">
                <a:solidFill>
                  <a:schemeClr val="tx2"/>
                </a:solidFill>
                <a:latin typeface="Calibri" pitchFamily="34" charset="0"/>
              </a:rPr>
              <a:t>Net </a:t>
            </a:r>
            <a:r>
              <a:rPr lang="en-US" altLang="en-US" sz="1900" dirty="0">
                <a:solidFill>
                  <a:schemeClr val="tx2"/>
                </a:solidFill>
                <a:latin typeface="Calibri" pitchFamily="34" charset="0"/>
              </a:rPr>
              <a:t>Promoter Score </a:t>
            </a:r>
            <a:endParaRPr lang="en-US" altLang="en-US" sz="1900" dirty="0" smtClean="0">
              <a:solidFill>
                <a:schemeClr val="tx2"/>
              </a:solidFill>
              <a:latin typeface="Calibri" pitchFamily="34" charset="0"/>
            </a:endParaRPr>
          </a:p>
          <a:p>
            <a:pPr lvl="2">
              <a:buFont typeface="+mj-lt"/>
              <a:buAutoNum type="arabicPeriod"/>
            </a:pPr>
            <a:endParaRPr lang="en-US" altLang="en-US" sz="1900" dirty="0" smtClean="0">
              <a:solidFill>
                <a:schemeClr val="tx2"/>
              </a:solidFill>
              <a:latin typeface="Calibri" pitchFamily="34" charset="0"/>
            </a:endParaRPr>
          </a:p>
          <a:p>
            <a:r>
              <a:rPr lang="en-US" altLang="en-US" sz="2100" b="1" dirty="0" smtClean="0">
                <a:solidFill>
                  <a:schemeClr val="tx2"/>
                </a:solidFill>
                <a:latin typeface="Calibri" pitchFamily="34" charset="0"/>
              </a:rPr>
              <a:t>Listen</a:t>
            </a:r>
            <a:r>
              <a:rPr lang="en-US" altLang="en-US" sz="2100" dirty="0">
                <a:solidFill>
                  <a:schemeClr val="tx2"/>
                </a:solidFill>
                <a:latin typeface="Calibri" pitchFamily="34" charset="0"/>
              </a:rPr>
              <a:t>: </a:t>
            </a:r>
            <a:r>
              <a:rPr lang="en-US" altLang="en-US" sz="2100" dirty="0" err="1" smtClean="0">
                <a:solidFill>
                  <a:schemeClr val="tx2"/>
                </a:solidFill>
                <a:latin typeface="Calibri" pitchFamily="34" charset="0"/>
              </a:rPr>
              <a:t>Grizelletogo</a:t>
            </a:r>
            <a:r>
              <a:rPr lang="en-US" altLang="en-US" sz="2100" dirty="0" smtClean="0">
                <a:solidFill>
                  <a:schemeClr val="tx2"/>
                </a:solidFill>
                <a:latin typeface="Calibri" pitchFamily="34" charset="0"/>
              </a:rPr>
              <a:t> </a:t>
            </a:r>
            <a:r>
              <a:rPr lang="en-US" altLang="en-US" sz="2100" dirty="0">
                <a:solidFill>
                  <a:schemeClr val="tx2"/>
                </a:solidFill>
                <a:latin typeface="Calibri" pitchFamily="34" charset="0"/>
              </a:rPr>
              <a:t>Podcast on Soundcloud.com or grizelledelosreyes.com </a:t>
            </a:r>
          </a:p>
          <a:p>
            <a:pPr lvl="2"/>
            <a:r>
              <a:rPr lang="en-US" altLang="en-US" sz="1700" dirty="0">
                <a:solidFill>
                  <a:schemeClr val="tx2"/>
                </a:solidFill>
                <a:latin typeface="Calibri" pitchFamily="34" charset="0"/>
              </a:rPr>
              <a:t>Episode </a:t>
            </a:r>
            <a:r>
              <a:rPr lang="en-US" altLang="en-US" sz="1700" dirty="0" smtClean="0">
                <a:solidFill>
                  <a:schemeClr val="tx2"/>
                </a:solidFill>
                <a:latin typeface="Calibri" pitchFamily="34" charset="0"/>
              </a:rPr>
              <a:t>#10</a:t>
            </a:r>
          </a:p>
          <a:p>
            <a:pPr lvl="2"/>
            <a:r>
              <a:rPr lang="en-US" altLang="en-US" sz="1700" dirty="0" smtClean="0">
                <a:solidFill>
                  <a:schemeClr val="tx2"/>
                </a:solidFill>
                <a:latin typeface="Calibri" pitchFamily="34" charset="0"/>
              </a:rPr>
              <a:t>Episode #14</a:t>
            </a:r>
            <a:endParaRPr lang="en-US" altLang="en-US" sz="1700" dirty="0">
              <a:solidFill>
                <a:schemeClr val="tx2"/>
              </a:solidFill>
              <a:latin typeface="Calibri" pitchFamily="34" charset="0"/>
            </a:endParaRPr>
          </a:p>
          <a:p>
            <a:endParaRPr lang="en-US" altLang="en-US" sz="1900" dirty="0">
              <a:solidFill>
                <a:schemeClr val="tx2"/>
              </a:solidFill>
              <a:latin typeface="Calibri" pitchFamily="34" charset="0"/>
            </a:endParaRPr>
          </a:p>
          <a:p>
            <a:r>
              <a:rPr lang="en-US" altLang="en-US" sz="1900" b="1" dirty="0" smtClean="0">
                <a:solidFill>
                  <a:schemeClr val="tx2"/>
                </a:solidFill>
                <a:latin typeface="Calibri" pitchFamily="34" charset="0"/>
              </a:rPr>
              <a:t>Read:</a:t>
            </a:r>
            <a:r>
              <a:rPr lang="en-US" altLang="en-US" sz="2600" b="1" dirty="0" smtClean="0">
                <a:solidFill>
                  <a:schemeClr val="tx2"/>
                </a:solidFill>
                <a:latin typeface="Calibri" pitchFamily="34" charset="0"/>
              </a:rPr>
              <a:t> </a:t>
            </a:r>
          </a:p>
          <a:p>
            <a:pPr lvl="2"/>
            <a:r>
              <a:rPr lang="en-US" altLang="en-US" sz="1900" b="1" dirty="0" smtClean="0">
                <a:solidFill>
                  <a:schemeClr val="tx2"/>
                </a:solidFill>
                <a:latin typeface="Calibri" pitchFamily="34" charset="0"/>
              </a:rPr>
              <a:t>Required Articles</a:t>
            </a:r>
            <a:r>
              <a:rPr lang="en-US" altLang="en-US" sz="1900" dirty="0" smtClean="0">
                <a:solidFill>
                  <a:schemeClr val="tx2"/>
                </a:solidFill>
                <a:latin typeface="Calibri" pitchFamily="34" charset="0"/>
              </a:rPr>
              <a:t>: </a:t>
            </a:r>
          </a:p>
          <a:p>
            <a:pPr lvl="3"/>
            <a:r>
              <a:rPr lang="en-US" altLang="en-US" sz="1700" dirty="0" smtClean="0">
                <a:solidFill>
                  <a:schemeClr val="tx2"/>
                </a:solidFill>
                <a:latin typeface="Calibri" pitchFamily="34" charset="0"/>
              </a:rPr>
              <a:t>Messaging </a:t>
            </a:r>
            <a:r>
              <a:rPr lang="en-US" altLang="en-US" sz="1700" dirty="0">
                <a:solidFill>
                  <a:schemeClr val="tx2"/>
                </a:solidFill>
                <a:latin typeface="Calibri" pitchFamily="34" charset="0"/>
              </a:rPr>
              <a:t>Platforms Are </a:t>
            </a:r>
            <a:r>
              <a:rPr lang="en-US" altLang="en-US" sz="1700" dirty="0" smtClean="0">
                <a:solidFill>
                  <a:schemeClr val="tx2"/>
                </a:solidFill>
                <a:latin typeface="Calibri" pitchFamily="34" charset="0"/>
              </a:rPr>
              <a:t>Hot</a:t>
            </a:r>
          </a:p>
          <a:p>
            <a:pPr lvl="3"/>
            <a:r>
              <a:rPr lang="en-US" altLang="en-US" sz="1700" dirty="0" smtClean="0">
                <a:solidFill>
                  <a:schemeClr val="tx2"/>
                </a:solidFill>
                <a:latin typeface="Calibri" pitchFamily="34" charset="0"/>
              </a:rPr>
              <a:t>Proper </a:t>
            </a:r>
            <a:r>
              <a:rPr lang="en-US" altLang="en-US" sz="1700" dirty="0">
                <a:solidFill>
                  <a:schemeClr val="tx2"/>
                </a:solidFill>
                <a:latin typeface="Calibri" pitchFamily="34" charset="0"/>
              </a:rPr>
              <a:t>and Improper Use of QR </a:t>
            </a:r>
            <a:r>
              <a:rPr lang="en-US" altLang="en-US" sz="1700" dirty="0" smtClean="0">
                <a:solidFill>
                  <a:schemeClr val="tx2"/>
                </a:solidFill>
                <a:latin typeface="Calibri" pitchFamily="34" charset="0"/>
              </a:rPr>
              <a:t>Codes</a:t>
            </a:r>
          </a:p>
          <a:p>
            <a:pPr lvl="3"/>
            <a:r>
              <a:rPr lang="en-US" altLang="en-US" sz="1700" dirty="0" smtClean="0">
                <a:solidFill>
                  <a:schemeClr val="tx2"/>
                </a:solidFill>
                <a:latin typeface="Calibri" pitchFamily="34" charset="0"/>
              </a:rPr>
              <a:t>Media Plan Example</a:t>
            </a:r>
          </a:p>
          <a:p>
            <a:pPr lvl="2"/>
            <a:r>
              <a:rPr lang="en-US" altLang="en-US" sz="1900" b="1" dirty="0" smtClean="0">
                <a:solidFill>
                  <a:schemeClr val="tx2"/>
                </a:solidFill>
                <a:latin typeface="Calibri" pitchFamily="34" charset="0"/>
              </a:rPr>
              <a:t>Optional Articles</a:t>
            </a:r>
            <a:r>
              <a:rPr lang="en-US" altLang="en-US" sz="1900" dirty="0">
                <a:solidFill>
                  <a:schemeClr val="tx2"/>
                </a:solidFill>
                <a:latin typeface="Calibri" pitchFamily="34" charset="0"/>
              </a:rPr>
              <a:t>: </a:t>
            </a:r>
            <a:endParaRPr lang="en-US" altLang="en-US" sz="1900" dirty="0" smtClean="0">
              <a:solidFill>
                <a:schemeClr val="tx2"/>
              </a:solidFill>
              <a:latin typeface="Calibri" pitchFamily="34" charset="0"/>
            </a:endParaRPr>
          </a:p>
          <a:p>
            <a:pPr lvl="3"/>
            <a:r>
              <a:rPr lang="en-US" altLang="en-US" sz="1700" dirty="0" smtClean="0">
                <a:solidFill>
                  <a:schemeClr val="tx2"/>
                </a:solidFill>
                <a:latin typeface="Calibri" pitchFamily="34" charset="0"/>
              </a:rPr>
              <a:t>Mobile </a:t>
            </a:r>
            <a:r>
              <a:rPr lang="en-US" altLang="en-US" sz="1700" dirty="0">
                <a:solidFill>
                  <a:schemeClr val="tx2"/>
                </a:solidFill>
                <a:latin typeface="Calibri" pitchFamily="34" charset="0"/>
              </a:rPr>
              <a:t>Marketing </a:t>
            </a:r>
            <a:r>
              <a:rPr lang="en-US" altLang="en-US" sz="1700" dirty="0" smtClean="0">
                <a:solidFill>
                  <a:schemeClr val="tx2"/>
                </a:solidFill>
                <a:latin typeface="Calibri" pitchFamily="34" charset="0"/>
              </a:rPr>
              <a:t>Roadmap</a:t>
            </a:r>
          </a:p>
          <a:p>
            <a:pPr lvl="3"/>
            <a:r>
              <a:rPr lang="en-US" altLang="en-US" sz="1700" dirty="0" smtClean="0">
                <a:solidFill>
                  <a:schemeClr val="tx2"/>
                </a:solidFill>
                <a:latin typeface="Calibri" pitchFamily="34" charset="0"/>
              </a:rPr>
              <a:t>LOYALTY INSIGHTS: Introducing the Net Promoter system</a:t>
            </a:r>
          </a:p>
          <a:p>
            <a:pPr lvl="3"/>
            <a:r>
              <a:rPr lang="en-US" altLang="en-US" sz="1700" dirty="0">
                <a:solidFill>
                  <a:schemeClr val="tx2"/>
                </a:solidFill>
                <a:latin typeface="Calibri" pitchFamily="34" charset="0"/>
              </a:rPr>
              <a:t>TapSense_GuidetoMobileAd2015</a:t>
            </a:r>
            <a:endParaRPr lang="en-US" altLang="en-US" sz="1700" dirty="0" smtClean="0">
              <a:solidFill>
                <a:schemeClr val="tx2"/>
              </a:solidFill>
              <a:latin typeface="Calibri" pitchFamily="34" charset="0"/>
            </a:endParaRPr>
          </a:p>
          <a:p>
            <a:r>
              <a:rPr lang="en-US" altLang="en-US" sz="1900" b="1" dirty="0" smtClean="0">
                <a:solidFill>
                  <a:schemeClr val="tx2"/>
                </a:solidFill>
                <a:latin typeface="Calibri" pitchFamily="34" charset="0"/>
              </a:rPr>
              <a:t>Study</a:t>
            </a:r>
            <a:r>
              <a:rPr lang="en-US" altLang="en-US" sz="1900" dirty="0" smtClean="0">
                <a:solidFill>
                  <a:schemeClr val="tx2"/>
                </a:solidFill>
                <a:latin typeface="Calibri" pitchFamily="34" charset="0"/>
              </a:rPr>
              <a:t>: </a:t>
            </a:r>
          </a:p>
          <a:p>
            <a:pPr lvl="2"/>
            <a:r>
              <a:rPr lang="en-US" altLang="en-US" sz="1700" dirty="0" smtClean="0">
                <a:solidFill>
                  <a:schemeClr val="tx2"/>
                </a:solidFill>
                <a:latin typeface="Calibri" pitchFamily="34" charset="0"/>
              </a:rPr>
              <a:t>No Chapters from Textbook</a:t>
            </a:r>
          </a:p>
          <a:p>
            <a:pPr lvl="2"/>
            <a:r>
              <a:rPr lang="en-US" altLang="en-US" sz="1700" dirty="0" smtClean="0">
                <a:solidFill>
                  <a:schemeClr val="tx2"/>
                </a:solidFill>
                <a:latin typeface="Calibri" pitchFamily="34" charset="0"/>
              </a:rPr>
              <a:t>All Full Lesson PPTs included in Module 7</a:t>
            </a:r>
          </a:p>
          <a:p>
            <a:pPr lvl="2"/>
            <a:r>
              <a:rPr lang="en-US" altLang="en-US" sz="1700" dirty="0" smtClean="0">
                <a:solidFill>
                  <a:schemeClr val="tx2"/>
                </a:solidFill>
                <a:latin typeface="Calibri" pitchFamily="34" charset="0"/>
              </a:rPr>
              <a:t>Quiz #5 Study Guide</a:t>
            </a:r>
          </a:p>
        </p:txBody>
      </p:sp>
    </p:spTree>
    <p:extLst>
      <p:ext uri="{BB962C8B-B14F-4D97-AF65-F5344CB8AC3E}">
        <p14:creationId xmlns:p14="http://schemas.microsoft.com/office/powerpoint/2010/main" val="484842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157162" y="990600"/>
            <a:ext cx="8986838" cy="6324600"/>
          </a:xfrm>
        </p:spPr>
        <p:txBody>
          <a:bodyPr>
            <a:normAutofit/>
          </a:bodyPr>
          <a:lstStyle/>
          <a:p>
            <a:r>
              <a:rPr lang="en-US" altLang="en-US" sz="1900" b="1" dirty="0" smtClean="0">
                <a:solidFill>
                  <a:schemeClr val="tx2"/>
                </a:solidFill>
                <a:latin typeface="Calibri" pitchFamily="34" charset="0"/>
              </a:rPr>
              <a:t>Practice:</a:t>
            </a:r>
            <a:r>
              <a:rPr lang="en-US" altLang="en-US" sz="1900" dirty="0" smtClean="0">
                <a:solidFill>
                  <a:schemeClr val="tx2"/>
                </a:solidFill>
                <a:latin typeface="Calibri" pitchFamily="34" charset="0"/>
              </a:rPr>
              <a:t> Every video lesson has an individual PPT with practice exercises</a:t>
            </a:r>
          </a:p>
          <a:p>
            <a:endParaRPr lang="en-US" altLang="en-US" sz="1900" dirty="0" smtClean="0">
              <a:solidFill>
                <a:schemeClr val="tx2"/>
              </a:solidFill>
              <a:latin typeface="Calibri" pitchFamily="34" charset="0"/>
            </a:endParaRPr>
          </a:p>
          <a:p>
            <a:r>
              <a:rPr lang="en-US" altLang="en-US" sz="1900" b="1" dirty="0">
                <a:solidFill>
                  <a:schemeClr val="tx2"/>
                </a:solidFill>
                <a:latin typeface="Calibri" pitchFamily="34" charset="0"/>
              </a:rPr>
              <a:t>Test: </a:t>
            </a:r>
            <a:r>
              <a:rPr lang="en-US" altLang="en-US" sz="1900" dirty="0">
                <a:solidFill>
                  <a:schemeClr val="tx2"/>
                </a:solidFill>
                <a:latin typeface="Calibri" pitchFamily="34" charset="0"/>
              </a:rPr>
              <a:t>test your knowledge of the material by taking Quiz </a:t>
            </a:r>
            <a:r>
              <a:rPr lang="en-US" altLang="en-US" sz="1900" dirty="0" smtClean="0">
                <a:solidFill>
                  <a:schemeClr val="tx2"/>
                </a:solidFill>
                <a:latin typeface="Calibri" pitchFamily="34" charset="0"/>
              </a:rPr>
              <a:t>#5 </a:t>
            </a:r>
            <a:r>
              <a:rPr lang="en-US" altLang="en-US" sz="1900" dirty="0">
                <a:solidFill>
                  <a:schemeClr val="tx2"/>
                </a:solidFill>
                <a:latin typeface="Calibri" pitchFamily="34" charset="0"/>
              </a:rPr>
              <a:t>any day (Fri-Sat-Sun). You will have two attempts and the highest grade will be assigned. Check the answers on Monday with explanations for each right answer. Take notes to prepare for the exam</a:t>
            </a:r>
            <a:r>
              <a:rPr lang="en-US" altLang="en-US" sz="1900" dirty="0" smtClean="0">
                <a:solidFill>
                  <a:schemeClr val="tx2"/>
                </a:solidFill>
                <a:latin typeface="Calibri" pitchFamily="34" charset="0"/>
              </a:rPr>
              <a:t>.</a:t>
            </a:r>
          </a:p>
          <a:p>
            <a:endParaRPr lang="en-US" altLang="en-US" sz="1900" dirty="0">
              <a:solidFill>
                <a:schemeClr val="tx2"/>
              </a:solidFill>
              <a:latin typeface="Calibri" pitchFamily="34" charset="0"/>
            </a:endParaRPr>
          </a:p>
          <a:p>
            <a:r>
              <a:rPr lang="en-US" altLang="en-US" sz="1900" b="1" dirty="0" smtClean="0">
                <a:solidFill>
                  <a:srgbClr val="FF0000"/>
                </a:solidFill>
                <a:latin typeface="Calibri" pitchFamily="34" charset="0"/>
              </a:rPr>
              <a:t>Exam In Module Seven: </a:t>
            </a:r>
            <a:r>
              <a:rPr lang="en-US" altLang="en-US" sz="1900" dirty="0" smtClean="0">
                <a:solidFill>
                  <a:srgbClr val="FF0000"/>
                </a:solidFill>
                <a:latin typeface="Calibri" pitchFamily="34" charset="0"/>
              </a:rPr>
              <a:t>Material included in Exam #3 are Modules 6-7 study from individual modules study guides. No new material is covered in Module 8.  </a:t>
            </a:r>
          </a:p>
          <a:p>
            <a:endParaRPr lang="en-US" altLang="en-US" sz="1900" dirty="0" smtClean="0">
              <a:solidFill>
                <a:srgbClr val="FF0000"/>
              </a:solidFill>
              <a:latin typeface="Calibri" pitchFamily="34" charset="0"/>
            </a:endParaRPr>
          </a:p>
          <a:p>
            <a:r>
              <a:rPr lang="en-US" altLang="en-US" sz="1900" b="1" dirty="0" smtClean="0">
                <a:solidFill>
                  <a:srgbClr val="FF0000"/>
                </a:solidFill>
                <a:latin typeface="Calibri" pitchFamily="34" charset="0"/>
              </a:rPr>
              <a:t>Reminder: </a:t>
            </a:r>
            <a:r>
              <a:rPr lang="en-US" altLang="en-US" sz="1900" dirty="0" smtClean="0">
                <a:solidFill>
                  <a:srgbClr val="FF0000"/>
                </a:solidFill>
                <a:latin typeface="Calibri" pitchFamily="34" charset="0"/>
              </a:rPr>
              <a:t>Plan to attend Adobe Connect Session Monday 4-6pm on Monday 10/13</a:t>
            </a:r>
          </a:p>
          <a:p>
            <a:endParaRPr lang="en-US" altLang="en-US" sz="1900" dirty="0" smtClean="0">
              <a:solidFill>
                <a:srgbClr val="FF0000"/>
              </a:solidFill>
              <a:latin typeface="Calibri" pitchFamily="34" charset="0"/>
            </a:endParaRPr>
          </a:p>
          <a:p>
            <a:r>
              <a:rPr lang="en-US" altLang="en-US" sz="1900" b="1" dirty="0" smtClean="0">
                <a:solidFill>
                  <a:srgbClr val="FF0000"/>
                </a:solidFill>
                <a:latin typeface="Calibri" pitchFamily="34" charset="0"/>
              </a:rPr>
              <a:t>Reminder:</a:t>
            </a:r>
            <a:r>
              <a:rPr lang="en-US" altLang="en-US" sz="1900" dirty="0" smtClean="0">
                <a:solidFill>
                  <a:srgbClr val="FF0000"/>
                </a:solidFill>
                <a:latin typeface="Calibri" pitchFamily="34" charset="0"/>
              </a:rPr>
              <a:t> Besides exam #3 on Module 8, there will be an additional exam on Saturday, 10/18 for those of you needing make up points. If you missed points in Blogs or any other assignment, this is your chance. The exam will be all-inclusive of media math course material. </a:t>
            </a:r>
          </a:p>
          <a:p>
            <a:pPr lvl="1"/>
            <a:endParaRPr lang="en-US" altLang="en-US" sz="1800" dirty="0" smtClean="0">
              <a:solidFill>
                <a:schemeClr val="tx2"/>
              </a:solidFill>
              <a:latin typeface="Calibri" pitchFamily="34" charset="0"/>
            </a:endParaRPr>
          </a:p>
        </p:txBody>
      </p:sp>
      <p:sp>
        <p:nvSpPr>
          <p:cNvPr id="5"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7</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10/5-10/11</a:t>
            </a:r>
          </a:p>
        </p:txBody>
      </p:sp>
    </p:spTree>
    <p:extLst>
      <p:ext uri="{BB962C8B-B14F-4D97-AF65-F5344CB8AC3E}">
        <p14:creationId xmlns:p14="http://schemas.microsoft.com/office/powerpoint/2010/main" val="3014474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78760" y="851848"/>
            <a:ext cx="8319804" cy="6019800"/>
          </a:xfrm>
        </p:spPr>
        <p:txBody>
          <a:bodyPr>
            <a:noAutofit/>
          </a:bodyPr>
          <a:lstStyle/>
          <a:p>
            <a:r>
              <a:rPr lang="en-US" altLang="en-US" sz="1800" b="1" dirty="0" smtClean="0">
                <a:solidFill>
                  <a:schemeClr val="tx2"/>
                </a:solidFill>
                <a:latin typeface="Calibri" pitchFamily="34" charset="0"/>
              </a:rPr>
              <a:t>Discuss: Original Blog and two peer observational comments</a:t>
            </a:r>
          </a:p>
          <a:p>
            <a:pPr marL="0" indent="0">
              <a:buNone/>
            </a:pPr>
            <a:endParaRPr lang="en-US" altLang="en-US" sz="800" b="1"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Blog Post instructions</a:t>
            </a:r>
            <a:r>
              <a:rPr lang="en-US" altLang="en-US" sz="1800" dirty="0" smtClean="0">
                <a:solidFill>
                  <a:schemeClr val="tx2"/>
                </a:solidFill>
                <a:latin typeface="Calibri" pitchFamily="34" charset="0"/>
              </a:rPr>
              <a:t>: Pick a related angle of the topic outlined below and do some research so you can write an interesting and thought provoking post. </a:t>
            </a:r>
          </a:p>
          <a:p>
            <a:pPr lvl="1"/>
            <a:endParaRPr lang="en-US" altLang="en-US" sz="800" dirty="0" smtClean="0">
              <a:solidFill>
                <a:schemeClr val="tx2"/>
              </a:solidFill>
              <a:latin typeface="Calibri" pitchFamily="34" charset="0"/>
            </a:endParaRPr>
          </a:p>
          <a:p>
            <a:pPr lvl="1"/>
            <a:r>
              <a:rPr lang="en-US" altLang="en-US" sz="1800" b="1" dirty="0">
                <a:solidFill>
                  <a:schemeClr val="tx2"/>
                </a:solidFill>
                <a:latin typeface="Calibri" pitchFamily="34" charset="0"/>
              </a:rPr>
              <a:t>Topic:</a:t>
            </a:r>
            <a:r>
              <a:rPr lang="en-US" altLang="en-US" sz="1800" dirty="0">
                <a:solidFill>
                  <a:schemeClr val="tx2"/>
                </a:solidFill>
                <a:latin typeface="Calibri" pitchFamily="34" charset="0"/>
              </a:rPr>
              <a:t> </a:t>
            </a:r>
            <a:r>
              <a:rPr lang="en-US" altLang="en-US" sz="1800" dirty="0" smtClean="0">
                <a:solidFill>
                  <a:schemeClr val="tx2"/>
                </a:solidFill>
                <a:latin typeface="Calibri" pitchFamily="34" charset="0"/>
              </a:rPr>
              <a:t>In this module, the topics the </a:t>
            </a:r>
            <a:r>
              <a:rPr lang="en-US" altLang="en-US" sz="1800" dirty="0">
                <a:solidFill>
                  <a:schemeClr val="tx2"/>
                </a:solidFill>
                <a:latin typeface="Calibri" pitchFamily="34" charset="0"/>
              </a:rPr>
              <a:t>Business of Mobile, Social Media, Email Marketing, Judging Effectiveness, </a:t>
            </a:r>
            <a:r>
              <a:rPr lang="en-US" altLang="en-US" sz="1800" dirty="0" smtClean="0">
                <a:solidFill>
                  <a:schemeClr val="tx2"/>
                </a:solidFill>
                <a:latin typeface="Calibri" pitchFamily="34" charset="0"/>
              </a:rPr>
              <a:t>and </a:t>
            </a:r>
            <a:r>
              <a:rPr lang="en-US" altLang="en-US" sz="1800" dirty="0">
                <a:solidFill>
                  <a:schemeClr val="tx2"/>
                </a:solidFill>
                <a:latin typeface="Calibri" pitchFamily="34" charset="0"/>
              </a:rPr>
              <a:t>Media Planning / Buying / Selling for Latin </a:t>
            </a:r>
            <a:r>
              <a:rPr lang="en-US" altLang="en-US" sz="1800" dirty="0" smtClean="0">
                <a:solidFill>
                  <a:schemeClr val="tx2"/>
                </a:solidFill>
                <a:latin typeface="Calibri" pitchFamily="34" charset="0"/>
              </a:rPr>
              <a:t>America. Select any of these topics and highlight an advertiser/brand that has done an exceptional job with mobile media, social media, email or direct marketing, or in Latin America. You have to include the method used to determine how the campaign measured and judged successful (KPI measured and established)  </a:t>
            </a:r>
            <a:endParaRPr lang="en-US" altLang="en-US" sz="800" dirty="0" smtClean="0">
              <a:solidFill>
                <a:schemeClr val="tx2"/>
              </a:solidFill>
              <a:latin typeface="Calibri" pitchFamily="34" charset="0"/>
            </a:endParaRPr>
          </a:p>
          <a:p>
            <a:pPr lvl="1"/>
            <a:r>
              <a:rPr lang="en-US" altLang="en-US" sz="1800" dirty="0" smtClean="0">
                <a:solidFill>
                  <a:schemeClr val="tx2"/>
                </a:solidFill>
                <a:latin typeface="Calibri" pitchFamily="34" charset="0"/>
              </a:rPr>
              <a:t> Commentary: Write a </a:t>
            </a:r>
            <a:r>
              <a:rPr lang="en-US" altLang="en-US" sz="1800" b="1" u="sng" dirty="0" smtClean="0">
                <a:solidFill>
                  <a:schemeClr val="tx2"/>
                </a:solidFill>
                <a:latin typeface="Calibri" pitchFamily="34" charset="0"/>
              </a:rPr>
              <a:t>3 sentence minimum </a:t>
            </a:r>
            <a:r>
              <a:rPr lang="en-US" altLang="en-US" sz="1800" dirty="0" smtClean="0">
                <a:solidFill>
                  <a:schemeClr val="tx2"/>
                </a:solidFill>
                <a:latin typeface="Calibri" pitchFamily="34" charset="0"/>
              </a:rPr>
              <a:t>comment  on </a:t>
            </a:r>
            <a:r>
              <a:rPr lang="en-US" altLang="en-US" sz="1800" b="1" u="sng" dirty="0" smtClean="0">
                <a:solidFill>
                  <a:schemeClr val="tx2"/>
                </a:solidFill>
                <a:latin typeface="Calibri" pitchFamily="34" charset="0"/>
              </a:rPr>
              <a:t>2 peers’ blog posts</a:t>
            </a:r>
            <a:r>
              <a:rPr lang="en-US" altLang="en-US" sz="1800" u="sng" dirty="0" smtClean="0">
                <a:solidFill>
                  <a:schemeClr val="tx2"/>
                </a:solidFill>
                <a:latin typeface="Calibri" pitchFamily="34" charset="0"/>
              </a:rPr>
              <a:t> </a:t>
            </a:r>
            <a:r>
              <a:rPr lang="en-US" altLang="en-US" sz="1800" dirty="0" smtClean="0">
                <a:solidFill>
                  <a:schemeClr val="tx2"/>
                </a:solidFill>
                <a:latin typeface="Calibri" pitchFamily="34" charset="0"/>
              </a:rPr>
              <a:t>submitted. If you comment on the same topic or angle written by one of your peers, write from a different point-of-view.      </a:t>
            </a:r>
          </a:p>
          <a:p>
            <a:pPr lvl="1"/>
            <a:endParaRPr lang="en-US" altLang="en-US" sz="1800" dirty="0" smtClean="0">
              <a:solidFill>
                <a:schemeClr val="tx2"/>
              </a:solidFill>
              <a:latin typeface="Calibri" pitchFamily="34" charset="0"/>
            </a:endParaRPr>
          </a:p>
        </p:txBody>
      </p:sp>
      <p:sp>
        <p:nvSpPr>
          <p:cNvPr id="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7</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10/5-10/11</a:t>
            </a:r>
          </a:p>
        </p:txBody>
      </p:sp>
    </p:spTree>
    <p:extLst>
      <p:ext uri="{BB962C8B-B14F-4D97-AF65-F5344CB8AC3E}">
        <p14:creationId xmlns:p14="http://schemas.microsoft.com/office/powerpoint/2010/main" val="30846171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sz="quarter" idx="1"/>
          </p:nvPr>
        </p:nvSpPr>
        <p:spPr>
          <a:xfrm>
            <a:off x="0" y="3048000"/>
            <a:ext cx="8991600" cy="838200"/>
          </a:xfrm>
        </p:spPr>
        <p:txBody>
          <a:bodyPr/>
          <a:lstStyle/>
          <a:p>
            <a:pPr algn="ctr">
              <a:buFont typeface="Wingdings" pitchFamily="2" charset="2"/>
              <a:buNone/>
            </a:pPr>
            <a:r>
              <a:rPr lang="en-US" altLang="en-US" sz="4400" b="1" dirty="0" smtClean="0">
                <a:solidFill>
                  <a:schemeClr val="tx2"/>
                </a:solidFill>
                <a:latin typeface="Calibri" pitchFamily="34" charset="0"/>
              </a:rPr>
              <a:t>Module 8</a:t>
            </a:r>
          </a:p>
        </p:txBody>
      </p:sp>
    </p:spTree>
    <p:extLst>
      <p:ext uri="{BB962C8B-B14F-4D97-AF65-F5344CB8AC3E}">
        <p14:creationId xmlns:p14="http://schemas.microsoft.com/office/powerpoint/2010/main" val="2922230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8915400" cy="6248400"/>
          </a:xfrm>
        </p:spPr>
        <p:txBody>
          <a:bodyPr>
            <a:normAutofit/>
          </a:bodyPr>
          <a:lstStyle/>
          <a:p>
            <a:pPr marL="0" indent="0">
              <a:buNone/>
            </a:pPr>
            <a:r>
              <a:rPr lang="en-US" sz="2400" b="1" dirty="0" smtClean="0">
                <a:solidFill>
                  <a:schemeClr val="tx2"/>
                </a:solidFill>
              </a:rPr>
              <a:t>Module 8: Week 8</a:t>
            </a:r>
          </a:p>
          <a:p>
            <a:r>
              <a:rPr lang="en-US" sz="1900" b="1" dirty="0" smtClean="0">
                <a:solidFill>
                  <a:schemeClr val="tx2"/>
                </a:solidFill>
              </a:rPr>
              <a:t>Course Objectives:</a:t>
            </a:r>
          </a:p>
          <a:p>
            <a:pPr lvl="1"/>
            <a:r>
              <a:rPr lang="en-US" sz="1700" dirty="0" smtClean="0">
                <a:solidFill>
                  <a:schemeClr val="tx2"/>
                </a:solidFill>
              </a:rPr>
              <a:t>Identify </a:t>
            </a:r>
            <a:r>
              <a:rPr lang="en-US" sz="1700" dirty="0">
                <a:solidFill>
                  <a:schemeClr val="tx2"/>
                </a:solidFill>
              </a:rPr>
              <a:t>the various media capabilities, limits and emerging trends to formulate sound media plans that reach intended consumer targets with minimal spending waste </a:t>
            </a:r>
          </a:p>
          <a:p>
            <a:pPr lvl="1"/>
            <a:r>
              <a:rPr lang="en-US" sz="1700" dirty="0">
                <a:solidFill>
                  <a:schemeClr val="tx2"/>
                </a:solidFill>
              </a:rPr>
              <a:t>Demonstrate the application of key performance indicators by media and media vehicles in the development and execution of a media plan</a:t>
            </a:r>
          </a:p>
          <a:p>
            <a:pPr lvl="1"/>
            <a:r>
              <a:rPr lang="en-US" sz="1700" dirty="0">
                <a:solidFill>
                  <a:schemeClr val="tx2"/>
                </a:solidFill>
              </a:rPr>
              <a:t>Define key media terminology and </a:t>
            </a:r>
            <a:r>
              <a:rPr lang="en-US" sz="1700" dirty="0" smtClean="0">
                <a:solidFill>
                  <a:schemeClr val="tx2"/>
                </a:solidFill>
              </a:rPr>
              <a:t>concepts</a:t>
            </a:r>
            <a:endParaRPr lang="en-US" sz="1700" dirty="0">
              <a:solidFill>
                <a:schemeClr val="tx2"/>
              </a:solidFill>
            </a:endParaRPr>
          </a:p>
          <a:p>
            <a:pPr lvl="1"/>
            <a:r>
              <a:rPr lang="en-US" sz="1700" dirty="0">
                <a:solidFill>
                  <a:schemeClr val="tx2"/>
                </a:solidFill>
              </a:rPr>
              <a:t>Explain the techniques for audience measurement and how to apply them in the evaluation of </a:t>
            </a:r>
            <a:r>
              <a:rPr lang="en-US" sz="1700" dirty="0" smtClean="0">
                <a:solidFill>
                  <a:schemeClr val="tx2"/>
                </a:solidFill>
              </a:rPr>
              <a:t>media</a:t>
            </a:r>
            <a:endParaRPr lang="en-US" sz="1700" dirty="0">
              <a:solidFill>
                <a:schemeClr val="tx2"/>
              </a:solidFill>
            </a:endParaRPr>
          </a:p>
          <a:p>
            <a:pPr lvl="1"/>
            <a:r>
              <a:rPr lang="en-US" sz="1700" dirty="0">
                <a:solidFill>
                  <a:schemeClr val="tx2"/>
                </a:solidFill>
              </a:rPr>
              <a:t>Demonstrate a keen understanding of the business of media and cutting edge media trends to be a valuable asset to any professional communications </a:t>
            </a:r>
            <a:r>
              <a:rPr lang="en-US" sz="1700" dirty="0" smtClean="0">
                <a:solidFill>
                  <a:schemeClr val="tx2"/>
                </a:solidFill>
              </a:rPr>
              <a:t>environment</a:t>
            </a:r>
            <a:endParaRPr lang="en-US" sz="1700" dirty="0">
              <a:solidFill>
                <a:schemeClr val="tx2"/>
              </a:solidFill>
            </a:endParaRPr>
          </a:p>
          <a:p>
            <a:pPr marL="457200" lvl="1" indent="0">
              <a:buNone/>
            </a:pPr>
            <a:r>
              <a:rPr lang="en-US" sz="1900" b="1" dirty="0">
                <a:solidFill>
                  <a:schemeClr val="tx2"/>
                </a:solidFill>
              </a:rPr>
              <a:t>Module Objectives:</a:t>
            </a:r>
          </a:p>
          <a:p>
            <a:pPr lvl="1"/>
            <a:r>
              <a:rPr lang="en-US" sz="1700" dirty="0">
                <a:solidFill>
                  <a:schemeClr val="tx2"/>
                </a:solidFill>
              </a:rPr>
              <a:t>To allow students to study for Exam #3 </a:t>
            </a:r>
          </a:p>
          <a:p>
            <a:pPr lvl="1"/>
            <a:r>
              <a:rPr lang="en-US" sz="1700" dirty="0">
                <a:solidFill>
                  <a:schemeClr val="tx2"/>
                </a:solidFill>
              </a:rPr>
              <a:t>To allow students to fully catch up with course material</a:t>
            </a:r>
          </a:p>
          <a:p>
            <a:pPr lvl="1"/>
            <a:r>
              <a:rPr lang="en-US" sz="1700" dirty="0">
                <a:solidFill>
                  <a:schemeClr val="tx2"/>
                </a:solidFill>
              </a:rPr>
              <a:t>To allow students to work on their final research paper</a:t>
            </a:r>
          </a:p>
          <a:p>
            <a:pPr lvl="1"/>
            <a:r>
              <a:rPr lang="en-US" sz="1700" dirty="0">
                <a:solidFill>
                  <a:schemeClr val="tx2"/>
                </a:solidFill>
              </a:rPr>
              <a:t>To allow students to review for the extra bonus exam</a:t>
            </a:r>
          </a:p>
          <a:p>
            <a:pPr lvl="1"/>
            <a:endParaRPr lang="en-US" sz="1700" dirty="0" smtClean="0">
              <a:solidFill>
                <a:schemeClr val="tx2"/>
              </a:solidFill>
            </a:endParaRPr>
          </a:p>
          <a:p>
            <a:endParaRPr lang="en-US" sz="1700" dirty="0" smtClean="0">
              <a:solidFill>
                <a:schemeClr val="tx2"/>
              </a:solidFill>
            </a:endParaRPr>
          </a:p>
        </p:txBody>
      </p:sp>
      <p:sp>
        <p:nvSpPr>
          <p:cNvPr id="6" name="Title 1"/>
          <p:cNvSpPr>
            <a:spLocks noGrp="1"/>
          </p:cNvSpPr>
          <p:nvPr>
            <p:ph type="title"/>
          </p:nvPr>
        </p:nvSpPr>
        <p:spPr>
          <a:xfrm>
            <a:off x="29001" y="152400"/>
            <a:ext cx="8839200" cy="1143000"/>
          </a:xfrm>
        </p:spPr>
        <p:txBody>
          <a:bodyPr>
            <a:noAutofit/>
          </a:bodyPr>
          <a:lstStyle/>
          <a:p>
            <a:r>
              <a:rPr lang="en-US" sz="3600" b="1" dirty="0" smtClean="0">
                <a:solidFill>
                  <a:schemeClr val="tx2"/>
                </a:solidFill>
              </a:rPr>
              <a:t>Module 8 – Week 8                                            </a:t>
            </a:r>
            <a:r>
              <a:rPr lang="en-US" sz="1800" dirty="0" smtClean="0">
                <a:solidFill>
                  <a:schemeClr val="tx2"/>
                </a:solidFill>
              </a:rPr>
              <a:t>Exam #3 Happens this week. Catch up with all Modules. No new course material.</a:t>
            </a:r>
            <a:endParaRPr lang="en-US" sz="1800" dirty="0">
              <a:solidFill>
                <a:schemeClr val="tx2"/>
              </a:solidFill>
            </a:endParaRPr>
          </a:p>
        </p:txBody>
      </p:sp>
    </p:spTree>
    <p:extLst>
      <p:ext uri="{BB962C8B-B14F-4D97-AF65-F5344CB8AC3E}">
        <p14:creationId xmlns:p14="http://schemas.microsoft.com/office/powerpoint/2010/main" val="23275399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8</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10/12-10/18</a:t>
            </a:r>
          </a:p>
        </p:txBody>
      </p:sp>
      <p:sp>
        <p:nvSpPr>
          <p:cNvPr id="6147" name="Content Placeholder 2"/>
          <p:cNvSpPr>
            <a:spLocks noGrp="1"/>
          </p:cNvSpPr>
          <p:nvPr>
            <p:ph idx="1"/>
          </p:nvPr>
        </p:nvSpPr>
        <p:spPr>
          <a:xfrm>
            <a:off x="157162" y="796096"/>
            <a:ext cx="8986838" cy="6324600"/>
          </a:xfrm>
        </p:spPr>
        <p:txBody>
          <a:bodyPr>
            <a:normAutofit lnSpcReduction="10000"/>
          </a:bodyPr>
          <a:lstStyle/>
          <a:p>
            <a:r>
              <a:rPr lang="en-US" altLang="en-US" sz="1900" b="1" dirty="0" smtClean="0">
                <a:solidFill>
                  <a:schemeClr val="tx2"/>
                </a:solidFill>
                <a:latin typeface="Calibri" pitchFamily="34" charset="0"/>
              </a:rPr>
              <a:t>Watch: No </a:t>
            </a:r>
            <a:r>
              <a:rPr lang="en-US" altLang="en-US" sz="1900" dirty="0" smtClean="0">
                <a:solidFill>
                  <a:schemeClr val="tx2"/>
                </a:solidFill>
                <a:latin typeface="Calibri" pitchFamily="34" charset="0"/>
              </a:rPr>
              <a:t>Videos</a:t>
            </a:r>
          </a:p>
          <a:p>
            <a:endParaRPr lang="en-US" altLang="en-US" sz="900" dirty="0" smtClean="0">
              <a:solidFill>
                <a:schemeClr val="tx2"/>
              </a:solidFill>
              <a:latin typeface="Calibri" pitchFamily="34" charset="0"/>
            </a:endParaRPr>
          </a:p>
          <a:p>
            <a:r>
              <a:rPr lang="en-US" altLang="en-US" sz="1900" b="1" dirty="0" smtClean="0">
                <a:solidFill>
                  <a:schemeClr val="tx2"/>
                </a:solidFill>
                <a:latin typeface="Calibri" pitchFamily="34" charset="0"/>
              </a:rPr>
              <a:t>Listen</a:t>
            </a:r>
            <a:r>
              <a:rPr lang="en-US" altLang="en-US" sz="1900" dirty="0" smtClean="0">
                <a:solidFill>
                  <a:schemeClr val="tx2"/>
                </a:solidFill>
                <a:latin typeface="Calibri" pitchFamily="34" charset="0"/>
              </a:rPr>
              <a:t>: No Podcasts</a:t>
            </a:r>
          </a:p>
          <a:p>
            <a:endParaRPr lang="en-US" altLang="en-US" sz="900" dirty="0">
              <a:solidFill>
                <a:schemeClr val="tx2"/>
              </a:solidFill>
              <a:latin typeface="Calibri" pitchFamily="34" charset="0"/>
            </a:endParaRPr>
          </a:p>
          <a:p>
            <a:r>
              <a:rPr lang="en-US" altLang="en-US" sz="1900" b="1" dirty="0" smtClean="0">
                <a:solidFill>
                  <a:schemeClr val="tx2"/>
                </a:solidFill>
                <a:latin typeface="Calibri" pitchFamily="34" charset="0"/>
              </a:rPr>
              <a:t>Read: </a:t>
            </a:r>
          </a:p>
          <a:p>
            <a:pPr lvl="2"/>
            <a:r>
              <a:rPr lang="en-US" altLang="en-US" sz="1900" b="1" dirty="0" smtClean="0">
                <a:solidFill>
                  <a:schemeClr val="tx2"/>
                </a:solidFill>
                <a:latin typeface="Calibri" pitchFamily="34" charset="0"/>
              </a:rPr>
              <a:t>Required Articles</a:t>
            </a:r>
            <a:r>
              <a:rPr lang="en-US" altLang="en-US" sz="1900" dirty="0" smtClean="0">
                <a:solidFill>
                  <a:schemeClr val="tx2"/>
                </a:solidFill>
                <a:latin typeface="Calibri" pitchFamily="34" charset="0"/>
              </a:rPr>
              <a:t>: None</a:t>
            </a:r>
            <a:endParaRPr lang="en-US" altLang="en-US" sz="1900" dirty="0">
              <a:solidFill>
                <a:schemeClr val="tx2"/>
              </a:solidFill>
              <a:latin typeface="Calibri" pitchFamily="34" charset="0"/>
            </a:endParaRPr>
          </a:p>
          <a:p>
            <a:pPr lvl="2"/>
            <a:r>
              <a:rPr lang="en-US" altLang="en-US" sz="1900" b="1" dirty="0" smtClean="0">
                <a:solidFill>
                  <a:schemeClr val="tx2"/>
                </a:solidFill>
                <a:latin typeface="Calibri" pitchFamily="34" charset="0"/>
              </a:rPr>
              <a:t>Optional Articles</a:t>
            </a:r>
            <a:r>
              <a:rPr lang="en-US" altLang="en-US" sz="1900" dirty="0">
                <a:solidFill>
                  <a:schemeClr val="tx2"/>
                </a:solidFill>
                <a:latin typeface="Calibri" pitchFamily="34" charset="0"/>
              </a:rPr>
              <a:t>: </a:t>
            </a:r>
            <a:r>
              <a:rPr lang="en-US" altLang="en-US" sz="1900" dirty="0" smtClean="0">
                <a:solidFill>
                  <a:schemeClr val="tx2"/>
                </a:solidFill>
                <a:latin typeface="Calibri" pitchFamily="34" charset="0"/>
              </a:rPr>
              <a:t>None</a:t>
            </a:r>
          </a:p>
          <a:p>
            <a:r>
              <a:rPr lang="en-US" altLang="en-US" sz="1900" b="1" dirty="0" smtClean="0">
                <a:solidFill>
                  <a:schemeClr val="tx2"/>
                </a:solidFill>
                <a:latin typeface="Calibri" pitchFamily="34" charset="0"/>
              </a:rPr>
              <a:t>Study</a:t>
            </a:r>
            <a:r>
              <a:rPr lang="en-US" altLang="en-US" sz="1900" dirty="0" smtClean="0">
                <a:solidFill>
                  <a:schemeClr val="tx2"/>
                </a:solidFill>
                <a:latin typeface="Calibri" pitchFamily="34" charset="0"/>
              </a:rPr>
              <a:t>: </a:t>
            </a:r>
          </a:p>
          <a:p>
            <a:pPr lvl="2"/>
            <a:r>
              <a:rPr lang="en-US" altLang="en-US" sz="1900" dirty="0" smtClean="0">
                <a:solidFill>
                  <a:schemeClr val="tx2"/>
                </a:solidFill>
                <a:latin typeface="Calibri" pitchFamily="34" charset="0"/>
              </a:rPr>
              <a:t>No Chapters from Textbook</a:t>
            </a:r>
          </a:p>
          <a:p>
            <a:pPr lvl="2"/>
            <a:r>
              <a:rPr lang="en-US" altLang="en-US" sz="1900" dirty="0" smtClean="0">
                <a:solidFill>
                  <a:schemeClr val="tx2"/>
                </a:solidFill>
                <a:latin typeface="Calibri" pitchFamily="34" charset="0"/>
              </a:rPr>
              <a:t>No Lesson PPTs </a:t>
            </a:r>
          </a:p>
          <a:p>
            <a:pPr lvl="2"/>
            <a:r>
              <a:rPr lang="en-US" altLang="en-US" sz="1900" dirty="0" smtClean="0">
                <a:solidFill>
                  <a:schemeClr val="tx2"/>
                </a:solidFill>
                <a:latin typeface="Calibri" pitchFamily="34" charset="0"/>
              </a:rPr>
              <a:t>Exam #3 Modules 6-7 Study Guide</a:t>
            </a:r>
          </a:p>
          <a:p>
            <a:r>
              <a:rPr lang="en-US" altLang="en-US" sz="1900" b="1" dirty="0" smtClean="0">
                <a:solidFill>
                  <a:schemeClr val="tx2"/>
                </a:solidFill>
                <a:latin typeface="Calibri" pitchFamily="34" charset="0"/>
              </a:rPr>
              <a:t>Practice:</a:t>
            </a:r>
            <a:r>
              <a:rPr lang="en-US" altLang="en-US" sz="1900" dirty="0" smtClean="0">
                <a:solidFill>
                  <a:schemeClr val="tx2"/>
                </a:solidFill>
                <a:latin typeface="Calibri" pitchFamily="34" charset="0"/>
              </a:rPr>
              <a:t> Media Math with Video and PPT lesson in Modules 6-7</a:t>
            </a:r>
          </a:p>
          <a:p>
            <a:r>
              <a:rPr lang="en-US" altLang="en-US" sz="1900" b="1" dirty="0" smtClean="0">
                <a:solidFill>
                  <a:schemeClr val="tx2"/>
                </a:solidFill>
                <a:latin typeface="Calibri" pitchFamily="34" charset="0"/>
              </a:rPr>
              <a:t>Turn in</a:t>
            </a:r>
            <a:r>
              <a:rPr lang="en-US" altLang="en-US" sz="1900" dirty="0">
                <a:solidFill>
                  <a:schemeClr val="tx2"/>
                </a:solidFill>
                <a:latin typeface="Calibri" pitchFamily="34" charset="0"/>
              </a:rPr>
              <a:t>: </a:t>
            </a:r>
            <a:r>
              <a:rPr lang="en-US" altLang="en-US" sz="1900" dirty="0" smtClean="0">
                <a:solidFill>
                  <a:schemeClr val="tx2"/>
                </a:solidFill>
                <a:latin typeface="Calibri" pitchFamily="34" charset="0"/>
              </a:rPr>
              <a:t>Research </a:t>
            </a:r>
            <a:r>
              <a:rPr lang="en-US" altLang="en-US" sz="1900" dirty="0">
                <a:solidFill>
                  <a:schemeClr val="tx2"/>
                </a:solidFill>
                <a:latin typeface="Calibri" pitchFamily="34" charset="0"/>
              </a:rPr>
              <a:t>Paper due </a:t>
            </a:r>
            <a:r>
              <a:rPr lang="en-US" altLang="en-US" sz="1900" dirty="0" smtClean="0">
                <a:solidFill>
                  <a:schemeClr val="tx2"/>
                </a:solidFill>
                <a:latin typeface="Calibri" pitchFamily="34" charset="0"/>
              </a:rPr>
              <a:t>Fri., 10/16 </a:t>
            </a:r>
            <a:r>
              <a:rPr lang="en-US" altLang="en-US" sz="1900" dirty="0">
                <a:solidFill>
                  <a:schemeClr val="tx2"/>
                </a:solidFill>
                <a:latin typeface="Calibri" pitchFamily="34" charset="0"/>
              </a:rPr>
              <a:t>by 11:59pm</a:t>
            </a:r>
            <a:endParaRPr lang="en-US" altLang="en-US" sz="1900" dirty="0" smtClean="0">
              <a:solidFill>
                <a:schemeClr val="tx2"/>
              </a:solidFill>
              <a:latin typeface="Calibri" pitchFamily="34" charset="0"/>
            </a:endParaRPr>
          </a:p>
          <a:p>
            <a:r>
              <a:rPr lang="en-US" altLang="en-US" sz="1900" b="1" dirty="0" smtClean="0">
                <a:solidFill>
                  <a:schemeClr val="tx2"/>
                </a:solidFill>
                <a:latin typeface="Calibri" pitchFamily="34" charset="0"/>
              </a:rPr>
              <a:t>Exam In Module Seven: </a:t>
            </a:r>
            <a:r>
              <a:rPr lang="en-US" altLang="en-US" sz="1900" dirty="0" smtClean="0">
                <a:solidFill>
                  <a:schemeClr val="tx2"/>
                </a:solidFill>
                <a:latin typeface="Calibri" pitchFamily="34" charset="0"/>
              </a:rPr>
              <a:t>Material included in Exam #3 are Modules 6-7. No new material is covered in Module 8.  </a:t>
            </a:r>
          </a:p>
          <a:p>
            <a:r>
              <a:rPr lang="en-US" altLang="en-US" sz="1900" b="1" dirty="0" smtClean="0">
                <a:solidFill>
                  <a:schemeClr val="tx2"/>
                </a:solidFill>
                <a:latin typeface="Calibri" pitchFamily="34" charset="0"/>
              </a:rPr>
              <a:t>Reminder: </a:t>
            </a:r>
            <a:r>
              <a:rPr lang="en-US" altLang="en-US" sz="1900" dirty="0" smtClean="0">
                <a:solidFill>
                  <a:schemeClr val="tx2"/>
                </a:solidFill>
                <a:latin typeface="Calibri" pitchFamily="34" charset="0"/>
              </a:rPr>
              <a:t>Plan to attend Adobe Connect Session Thursday 15</a:t>
            </a:r>
          </a:p>
          <a:p>
            <a:r>
              <a:rPr lang="en-US" altLang="en-US" sz="1900" b="1" dirty="0" smtClean="0">
                <a:solidFill>
                  <a:schemeClr val="tx2"/>
                </a:solidFill>
                <a:latin typeface="Calibri" pitchFamily="34" charset="0"/>
              </a:rPr>
              <a:t>Bonus Exam:</a:t>
            </a:r>
            <a:r>
              <a:rPr lang="en-US" altLang="en-US" sz="1900" dirty="0" smtClean="0">
                <a:solidFill>
                  <a:schemeClr val="tx2"/>
                </a:solidFill>
                <a:latin typeface="Calibri" pitchFamily="34" charset="0"/>
              </a:rPr>
              <a:t> The additional 25-point exam on </a:t>
            </a:r>
            <a:r>
              <a:rPr lang="en-US" altLang="en-US" sz="1900" b="1" u="sng" dirty="0" smtClean="0">
                <a:solidFill>
                  <a:schemeClr val="tx2"/>
                </a:solidFill>
                <a:latin typeface="Calibri" pitchFamily="34" charset="0"/>
              </a:rPr>
              <a:t>Saturday or Sunday, after you take Exam #3 </a:t>
            </a:r>
            <a:r>
              <a:rPr lang="en-US" altLang="en-US" sz="1900" dirty="0" smtClean="0">
                <a:solidFill>
                  <a:schemeClr val="tx2"/>
                </a:solidFill>
                <a:latin typeface="Calibri" pitchFamily="34" charset="0"/>
              </a:rPr>
              <a:t>for those of you needing make up points. If you missed points in Blogs or any other assignment, this is your chance. The exam will be all-inclusive of media math course material. Study Guide included. The exam has to be completed in a </a:t>
            </a:r>
            <a:r>
              <a:rPr lang="en-US" altLang="en-US" sz="1900" b="1" u="sng" dirty="0" smtClean="0">
                <a:solidFill>
                  <a:schemeClr val="tx2"/>
                </a:solidFill>
                <a:latin typeface="Calibri" pitchFamily="34" charset="0"/>
              </a:rPr>
              <a:t>single two-hour </a:t>
            </a:r>
            <a:r>
              <a:rPr lang="en-US" altLang="en-US" sz="1900" dirty="0" smtClean="0">
                <a:solidFill>
                  <a:schemeClr val="tx2"/>
                </a:solidFill>
                <a:latin typeface="Calibri" pitchFamily="34" charset="0"/>
              </a:rPr>
              <a:t>session. </a:t>
            </a:r>
          </a:p>
          <a:p>
            <a:pPr lvl="1"/>
            <a:endParaRPr lang="en-US" altLang="en-US" sz="1800" dirty="0" smtClean="0">
              <a:solidFill>
                <a:schemeClr val="tx2"/>
              </a:solidFill>
              <a:latin typeface="Calibri" pitchFamily="34" charset="0"/>
            </a:endParaRPr>
          </a:p>
        </p:txBody>
      </p:sp>
    </p:spTree>
    <p:extLst>
      <p:ext uri="{BB962C8B-B14F-4D97-AF65-F5344CB8AC3E}">
        <p14:creationId xmlns:p14="http://schemas.microsoft.com/office/powerpoint/2010/main" val="2671333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437866" y="914400"/>
            <a:ext cx="8110538" cy="6019800"/>
          </a:xfrm>
        </p:spPr>
        <p:txBody>
          <a:bodyPr>
            <a:noAutofit/>
          </a:bodyPr>
          <a:lstStyle/>
          <a:p>
            <a:r>
              <a:rPr lang="en-US" altLang="en-US" sz="1800" b="1" dirty="0" smtClean="0">
                <a:solidFill>
                  <a:schemeClr val="tx2"/>
                </a:solidFill>
                <a:latin typeface="Calibri" pitchFamily="34" charset="0"/>
              </a:rPr>
              <a:t>Discuss: Original Blog and two peer observational comments</a:t>
            </a:r>
          </a:p>
          <a:p>
            <a:pPr marL="0" indent="0">
              <a:buNone/>
            </a:pPr>
            <a:endParaRPr lang="en-US" altLang="en-US" sz="800" b="1"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Blog Post instructions</a:t>
            </a:r>
            <a:r>
              <a:rPr lang="en-US" altLang="en-US" sz="1800" dirty="0" smtClean="0">
                <a:solidFill>
                  <a:schemeClr val="tx2"/>
                </a:solidFill>
                <a:latin typeface="Calibri" pitchFamily="34" charset="0"/>
              </a:rPr>
              <a:t>: No Blog</a:t>
            </a:r>
          </a:p>
          <a:p>
            <a:pPr lvl="1"/>
            <a:endParaRPr lang="en-US" altLang="en-US" sz="800" dirty="0" smtClean="0">
              <a:solidFill>
                <a:schemeClr val="tx2"/>
              </a:solidFill>
              <a:latin typeface="Calibri" pitchFamily="34" charset="0"/>
            </a:endParaRPr>
          </a:p>
          <a:p>
            <a:pPr lvl="1"/>
            <a:r>
              <a:rPr lang="en-US" altLang="en-US" sz="1800" b="1" dirty="0">
                <a:solidFill>
                  <a:schemeClr val="tx2"/>
                </a:solidFill>
                <a:latin typeface="Calibri" pitchFamily="34" charset="0"/>
              </a:rPr>
              <a:t>Topic:</a:t>
            </a:r>
            <a:r>
              <a:rPr lang="en-US" altLang="en-US" sz="1800" dirty="0">
                <a:solidFill>
                  <a:schemeClr val="tx2"/>
                </a:solidFill>
                <a:latin typeface="Calibri" pitchFamily="34" charset="0"/>
              </a:rPr>
              <a:t> </a:t>
            </a:r>
            <a:r>
              <a:rPr lang="en-US" altLang="en-US" sz="1800" dirty="0" smtClean="0">
                <a:solidFill>
                  <a:schemeClr val="tx2"/>
                </a:solidFill>
                <a:latin typeface="Calibri" pitchFamily="34" charset="0"/>
              </a:rPr>
              <a:t>No Blog</a:t>
            </a:r>
          </a:p>
          <a:p>
            <a:pPr lvl="1"/>
            <a:endParaRPr lang="en-US" altLang="en-US" sz="800"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 Commentary</a:t>
            </a:r>
            <a:r>
              <a:rPr lang="en-US" altLang="en-US" sz="1800" dirty="0" smtClean="0">
                <a:solidFill>
                  <a:schemeClr val="tx2"/>
                </a:solidFill>
                <a:latin typeface="Calibri" pitchFamily="34" charset="0"/>
              </a:rPr>
              <a:t>: No Blog</a:t>
            </a:r>
          </a:p>
          <a:p>
            <a:pPr lvl="1"/>
            <a:endParaRPr lang="en-US" altLang="en-US" sz="1800" dirty="0" smtClean="0">
              <a:solidFill>
                <a:schemeClr val="tx2"/>
              </a:solidFill>
              <a:latin typeface="Calibri" pitchFamily="34" charset="0"/>
            </a:endParaRPr>
          </a:p>
        </p:txBody>
      </p:sp>
      <p:sp>
        <p:nvSpPr>
          <p:cNvPr id="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8</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10/12-10/18</a:t>
            </a:r>
          </a:p>
        </p:txBody>
      </p:sp>
    </p:spTree>
    <p:extLst>
      <p:ext uri="{BB962C8B-B14F-4D97-AF65-F5344CB8AC3E}">
        <p14:creationId xmlns:p14="http://schemas.microsoft.com/office/powerpoint/2010/main" val="26108760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437866" y="914400"/>
            <a:ext cx="8110538" cy="7620000"/>
          </a:xfrm>
        </p:spPr>
        <p:txBody>
          <a:bodyPr>
            <a:noAutofit/>
          </a:bodyPr>
          <a:lstStyle/>
          <a:p>
            <a:r>
              <a:rPr lang="en-US" altLang="en-US" sz="1800" b="1" dirty="0" smtClean="0">
                <a:solidFill>
                  <a:schemeClr val="tx2"/>
                </a:solidFill>
                <a:latin typeface="Calibri" pitchFamily="34" charset="0"/>
              </a:rPr>
              <a:t>Research Topic:</a:t>
            </a:r>
          </a:p>
          <a:p>
            <a:pPr marL="0" indent="0">
              <a:buNone/>
            </a:pPr>
            <a:endParaRPr lang="en-US" altLang="en-US" sz="800" b="1" dirty="0" smtClean="0">
              <a:solidFill>
                <a:schemeClr val="tx2"/>
              </a:solidFill>
              <a:latin typeface="Calibri" pitchFamily="34" charset="0"/>
            </a:endParaRPr>
          </a:p>
          <a:p>
            <a:pPr lvl="1"/>
            <a:r>
              <a:rPr lang="en-US" altLang="en-US" sz="1800" dirty="0" smtClean="0">
                <a:solidFill>
                  <a:schemeClr val="tx2"/>
                </a:solidFill>
                <a:latin typeface="Calibri" pitchFamily="34" charset="0"/>
              </a:rPr>
              <a:t>Research </a:t>
            </a:r>
            <a:r>
              <a:rPr lang="en-US" altLang="en-US" sz="1800" dirty="0">
                <a:solidFill>
                  <a:schemeClr val="tx2"/>
                </a:solidFill>
                <a:latin typeface="Calibri" pitchFamily="34" charset="0"/>
              </a:rPr>
              <a:t>paper </a:t>
            </a:r>
            <a:r>
              <a:rPr lang="en-US" altLang="en-US" sz="1800" dirty="0" smtClean="0">
                <a:solidFill>
                  <a:schemeClr val="tx2"/>
                </a:solidFill>
                <a:latin typeface="Calibri" pitchFamily="34" charset="0"/>
              </a:rPr>
              <a:t>is due </a:t>
            </a:r>
            <a:r>
              <a:rPr lang="en-US" altLang="en-US" sz="1800" dirty="0">
                <a:solidFill>
                  <a:schemeClr val="tx2"/>
                </a:solidFill>
                <a:latin typeface="Calibri" pitchFamily="34" charset="0"/>
              </a:rPr>
              <a:t>on </a:t>
            </a:r>
            <a:r>
              <a:rPr lang="en-US" altLang="en-US" sz="1800" dirty="0" smtClean="0">
                <a:solidFill>
                  <a:schemeClr val="tx2"/>
                </a:solidFill>
                <a:latin typeface="Calibri" pitchFamily="34" charset="0"/>
              </a:rPr>
              <a:t>Friday, 10/16 </a:t>
            </a:r>
            <a:r>
              <a:rPr lang="en-US" altLang="en-US" sz="1800" dirty="0">
                <a:solidFill>
                  <a:schemeClr val="tx2"/>
                </a:solidFill>
                <a:latin typeface="Calibri" pitchFamily="34" charset="0"/>
              </a:rPr>
              <a:t>by </a:t>
            </a:r>
            <a:r>
              <a:rPr lang="en-US" altLang="en-US" sz="1800" dirty="0" smtClean="0">
                <a:solidFill>
                  <a:schemeClr val="tx2"/>
                </a:solidFill>
                <a:latin typeface="Calibri" pitchFamily="34" charset="0"/>
              </a:rPr>
              <a:t>11:59pm</a:t>
            </a:r>
            <a:endParaRPr lang="en-US" altLang="en-US" sz="1800" dirty="0">
              <a:solidFill>
                <a:schemeClr val="tx2"/>
              </a:solidFill>
              <a:latin typeface="Calibri" pitchFamily="34" charset="0"/>
            </a:endParaRPr>
          </a:p>
          <a:p>
            <a:pPr lvl="1"/>
            <a:r>
              <a:rPr lang="en-US" altLang="en-US" sz="1800" dirty="0" smtClean="0">
                <a:solidFill>
                  <a:schemeClr val="tx2"/>
                </a:solidFill>
                <a:latin typeface="Calibri" pitchFamily="34" charset="0"/>
              </a:rPr>
              <a:t>Late </a:t>
            </a:r>
            <a:r>
              <a:rPr lang="en-US" altLang="en-US" sz="1800" dirty="0">
                <a:solidFill>
                  <a:schemeClr val="tx2"/>
                </a:solidFill>
                <a:latin typeface="Calibri" pitchFamily="34" charset="0"/>
              </a:rPr>
              <a:t>submissions are not </a:t>
            </a:r>
            <a:r>
              <a:rPr lang="en-US" altLang="en-US" sz="1800" dirty="0" smtClean="0">
                <a:solidFill>
                  <a:schemeClr val="tx2"/>
                </a:solidFill>
                <a:latin typeface="Calibri" pitchFamily="34" charset="0"/>
              </a:rPr>
              <a:t>accepted</a:t>
            </a:r>
            <a:endParaRPr lang="en-US" altLang="en-US" sz="1800" dirty="0">
              <a:solidFill>
                <a:schemeClr val="tx2"/>
              </a:solidFill>
              <a:latin typeface="Calibri" pitchFamily="34" charset="0"/>
            </a:endParaRPr>
          </a:p>
          <a:p>
            <a:pPr lvl="1"/>
            <a:r>
              <a:rPr lang="en-US" altLang="en-US" sz="1800" dirty="0" smtClean="0">
                <a:solidFill>
                  <a:schemeClr val="tx2"/>
                </a:solidFill>
                <a:latin typeface="Calibri" pitchFamily="34" charset="0"/>
              </a:rPr>
              <a:t>This </a:t>
            </a:r>
            <a:r>
              <a:rPr lang="en-US" altLang="en-US" sz="1800" dirty="0">
                <a:solidFill>
                  <a:schemeClr val="tx2"/>
                </a:solidFill>
                <a:latin typeface="Calibri" pitchFamily="34" charset="0"/>
              </a:rPr>
              <a:t>is an individual </a:t>
            </a:r>
            <a:r>
              <a:rPr lang="en-US" altLang="en-US" sz="1800" dirty="0" smtClean="0">
                <a:solidFill>
                  <a:schemeClr val="tx2"/>
                </a:solidFill>
                <a:latin typeface="Calibri" pitchFamily="34" charset="0"/>
              </a:rPr>
              <a:t>assignment </a:t>
            </a:r>
            <a:endParaRPr lang="en-US" altLang="en-US" sz="1800" dirty="0">
              <a:solidFill>
                <a:schemeClr val="tx2"/>
              </a:solidFill>
              <a:latin typeface="Calibri" pitchFamily="34" charset="0"/>
            </a:endParaRPr>
          </a:p>
          <a:p>
            <a:pPr lvl="1"/>
            <a:r>
              <a:rPr lang="en-US" altLang="en-US" sz="1800" dirty="0" smtClean="0">
                <a:solidFill>
                  <a:schemeClr val="tx2"/>
                </a:solidFill>
                <a:latin typeface="Calibri" pitchFamily="34" charset="0"/>
              </a:rPr>
              <a:t>Submit </a:t>
            </a:r>
            <a:r>
              <a:rPr lang="en-US" altLang="en-US" sz="1800" dirty="0">
                <a:solidFill>
                  <a:schemeClr val="tx2"/>
                </a:solidFill>
                <a:latin typeface="Calibri" pitchFamily="34" charset="0"/>
              </a:rPr>
              <a:t>research paper on the assignment drop box provided. </a:t>
            </a:r>
          </a:p>
          <a:p>
            <a:pPr lvl="1"/>
            <a:r>
              <a:rPr lang="en-US" altLang="en-US" sz="1800" dirty="0" smtClean="0">
                <a:solidFill>
                  <a:schemeClr val="tx2"/>
                </a:solidFill>
                <a:latin typeface="Calibri" pitchFamily="34" charset="0"/>
              </a:rPr>
              <a:t>Your </a:t>
            </a:r>
            <a:r>
              <a:rPr lang="en-US" altLang="en-US" sz="1800" dirty="0">
                <a:solidFill>
                  <a:schemeClr val="tx2"/>
                </a:solidFill>
                <a:latin typeface="Calibri" pitchFamily="34" charset="0"/>
              </a:rPr>
              <a:t>research paper’s topic is “</a:t>
            </a:r>
            <a:r>
              <a:rPr lang="en-US" altLang="en-US" sz="1800" b="1" dirty="0">
                <a:solidFill>
                  <a:schemeClr val="tx2"/>
                </a:solidFill>
                <a:latin typeface="Calibri" pitchFamily="34" charset="0"/>
              </a:rPr>
              <a:t>Don’t overlook the power of the message</a:t>
            </a:r>
            <a:r>
              <a:rPr lang="en-US" altLang="en-US" sz="1800" dirty="0">
                <a:solidFill>
                  <a:schemeClr val="tx2"/>
                </a:solidFill>
                <a:latin typeface="Calibri" pitchFamily="34" charset="0"/>
              </a:rPr>
              <a:t>”: Discuss a case study where the creative content of the message necessary to get and keep attention in this era of efficiency, determined the platform delivery (media) to use in order to reach the target</a:t>
            </a:r>
          </a:p>
          <a:p>
            <a:pPr lvl="1"/>
            <a:r>
              <a:rPr lang="en-US" altLang="en-US" sz="1800" dirty="0" smtClean="0">
                <a:solidFill>
                  <a:schemeClr val="tx2"/>
                </a:solidFill>
                <a:latin typeface="Calibri" pitchFamily="34" charset="0"/>
              </a:rPr>
              <a:t>Length </a:t>
            </a:r>
            <a:r>
              <a:rPr lang="en-US" altLang="en-US" sz="1800" dirty="0">
                <a:solidFill>
                  <a:schemeClr val="tx2"/>
                </a:solidFill>
                <a:latin typeface="Calibri" pitchFamily="34" charset="0"/>
              </a:rPr>
              <a:t>of research paper is a minimum of three pages, double space, 12 font- size.   </a:t>
            </a:r>
          </a:p>
          <a:p>
            <a:pPr lvl="1"/>
            <a:r>
              <a:rPr lang="en-US" altLang="en-US" sz="1800" dirty="0" smtClean="0">
                <a:solidFill>
                  <a:schemeClr val="tx2"/>
                </a:solidFill>
                <a:latin typeface="Calibri" pitchFamily="34" charset="0"/>
              </a:rPr>
              <a:t>Research </a:t>
            </a:r>
            <a:r>
              <a:rPr lang="en-US" altLang="en-US" sz="1800" dirty="0">
                <a:solidFill>
                  <a:schemeClr val="tx2"/>
                </a:solidFill>
                <a:latin typeface="Calibri" pitchFamily="34" charset="0"/>
              </a:rPr>
              <a:t>Paper sections and point allocation are as follows:</a:t>
            </a:r>
          </a:p>
          <a:p>
            <a:pPr lvl="2"/>
            <a:r>
              <a:rPr lang="en-US" altLang="en-US" sz="1400" dirty="0" smtClean="0">
                <a:solidFill>
                  <a:schemeClr val="tx2"/>
                </a:solidFill>
                <a:latin typeface="Calibri" pitchFamily="34" charset="0"/>
              </a:rPr>
              <a:t>Describe </a:t>
            </a:r>
            <a:r>
              <a:rPr lang="en-US" altLang="en-US" sz="1400" dirty="0">
                <a:solidFill>
                  <a:schemeClr val="tx2"/>
                </a:solidFill>
                <a:latin typeface="Calibri" pitchFamily="34" charset="0"/>
              </a:rPr>
              <a:t>the advertiser / brand, campaign objectives, the target audience and how media was used creatively to reach the objectives: 10 </a:t>
            </a:r>
            <a:r>
              <a:rPr lang="en-US" altLang="en-US" sz="1400" dirty="0" smtClean="0">
                <a:solidFill>
                  <a:schemeClr val="tx2"/>
                </a:solidFill>
                <a:latin typeface="Calibri" pitchFamily="34" charset="0"/>
              </a:rPr>
              <a:t>points</a:t>
            </a:r>
          </a:p>
          <a:p>
            <a:pPr lvl="2"/>
            <a:r>
              <a:rPr lang="en-US" altLang="en-US" sz="1400" dirty="0" smtClean="0">
                <a:solidFill>
                  <a:schemeClr val="tx2"/>
                </a:solidFill>
                <a:latin typeface="Calibri" pitchFamily="34" charset="0"/>
              </a:rPr>
              <a:t>Describe </a:t>
            </a:r>
            <a:r>
              <a:rPr lang="en-US" altLang="en-US" sz="1400" dirty="0">
                <a:solidFill>
                  <a:schemeClr val="tx2"/>
                </a:solidFill>
                <a:latin typeface="Calibri" pitchFamily="34" charset="0"/>
              </a:rPr>
              <a:t>the solution, specific key performance indicators (outcomes) including metrics or measurement of performance (how was success or failure measured): 5 points</a:t>
            </a:r>
          </a:p>
          <a:p>
            <a:pPr lvl="2"/>
            <a:r>
              <a:rPr lang="en-US" altLang="en-US" sz="1400" dirty="0" smtClean="0">
                <a:solidFill>
                  <a:schemeClr val="tx2"/>
                </a:solidFill>
                <a:latin typeface="Calibri" pitchFamily="34" charset="0"/>
              </a:rPr>
              <a:t>Proper </a:t>
            </a:r>
            <a:r>
              <a:rPr lang="en-US" altLang="en-US" sz="1400" dirty="0">
                <a:solidFill>
                  <a:schemeClr val="tx2"/>
                </a:solidFill>
                <a:latin typeface="Calibri" pitchFamily="34" charset="0"/>
              </a:rPr>
              <a:t>Source Citation (refer to AP Style guide), Grammar, and Composition: 5 points </a:t>
            </a:r>
            <a:r>
              <a:rPr lang="en-US" altLang="en-US" sz="1800" dirty="0" smtClean="0">
                <a:solidFill>
                  <a:schemeClr val="tx2"/>
                </a:solidFill>
                <a:latin typeface="Calibri" pitchFamily="34" charset="0"/>
              </a:rPr>
              <a:t>  </a:t>
            </a:r>
          </a:p>
        </p:txBody>
      </p:sp>
      <p:sp>
        <p:nvSpPr>
          <p:cNvPr id="6" name="Title 1"/>
          <p:cNvSpPr>
            <a:spLocks noGrp="1"/>
          </p:cNvSpPr>
          <p:nvPr>
            <p:ph type="title"/>
          </p:nvPr>
        </p:nvSpPr>
        <p:spPr>
          <a:xfrm>
            <a:off x="457200" y="26158"/>
            <a:ext cx="8162925" cy="769938"/>
          </a:xfrm>
        </p:spPr>
        <p:txBody>
          <a:bodyPr>
            <a:normAutofit/>
          </a:bodyPr>
          <a:lstStyle/>
          <a:p>
            <a:r>
              <a:rPr lang="en-US" altLang="en-US" sz="3600" b="1" dirty="0" smtClean="0">
                <a:solidFill>
                  <a:schemeClr val="tx2"/>
                </a:solidFill>
                <a:latin typeface="Calibri" pitchFamily="34" charset="0"/>
              </a:rPr>
              <a:t>Module 8</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To-Do List 10/12-10/18</a:t>
            </a:r>
          </a:p>
        </p:txBody>
      </p:sp>
    </p:spTree>
    <p:extLst>
      <p:ext uri="{BB962C8B-B14F-4D97-AF65-F5344CB8AC3E}">
        <p14:creationId xmlns:p14="http://schemas.microsoft.com/office/powerpoint/2010/main" val="3204448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26670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chemeClr val="tx2"/>
                </a:solidFill>
              </a:rPr>
              <a:t>Module 1 – Week 1</a:t>
            </a:r>
          </a:p>
          <a:p>
            <a:r>
              <a:rPr lang="en-US" sz="3600" b="1" dirty="0" smtClean="0">
                <a:solidFill>
                  <a:schemeClr val="tx2"/>
                </a:solidFill>
              </a:rPr>
              <a:t>The World Of Media</a:t>
            </a:r>
            <a:endParaRPr lang="en-US" sz="3600" b="1" dirty="0">
              <a:solidFill>
                <a:schemeClr val="tx2"/>
              </a:solidFill>
            </a:endParaRPr>
          </a:p>
        </p:txBody>
      </p:sp>
    </p:spTree>
    <p:extLst>
      <p:ext uri="{BB962C8B-B14F-4D97-AF65-F5344CB8AC3E}">
        <p14:creationId xmlns:p14="http://schemas.microsoft.com/office/powerpoint/2010/main" val="981746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229600" cy="5791200"/>
          </a:xfrm>
        </p:spPr>
        <p:txBody>
          <a:bodyPr>
            <a:normAutofit fontScale="92500" lnSpcReduction="20000"/>
          </a:bodyPr>
          <a:lstStyle/>
          <a:p>
            <a:pPr marL="0" indent="0">
              <a:buNone/>
            </a:pPr>
            <a:r>
              <a:rPr lang="en-US" sz="2200" b="1" dirty="0" smtClean="0">
                <a:solidFill>
                  <a:schemeClr val="tx2"/>
                </a:solidFill>
              </a:rPr>
              <a:t>Module 1: Week 1</a:t>
            </a:r>
          </a:p>
          <a:p>
            <a:pPr marL="0" indent="0">
              <a:buNone/>
            </a:pPr>
            <a:endParaRPr lang="en-US" sz="900" b="1" dirty="0" smtClean="0">
              <a:solidFill>
                <a:schemeClr val="tx2"/>
              </a:solidFill>
            </a:endParaRPr>
          </a:p>
          <a:p>
            <a:pPr marL="0" indent="0">
              <a:buNone/>
            </a:pPr>
            <a:endParaRPr lang="en-US" sz="900" b="1" dirty="0" smtClean="0">
              <a:solidFill>
                <a:schemeClr val="tx2"/>
              </a:solidFill>
            </a:endParaRPr>
          </a:p>
          <a:p>
            <a:r>
              <a:rPr lang="en-US" sz="1900" b="1" dirty="0" smtClean="0">
                <a:solidFill>
                  <a:schemeClr val="tx2"/>
                </a:solidFill>
              </a:rPr>
              <a:t>Course Objectives:</a:t>
            </a:r>
          </a:p>
          <a:p>
            <a:pPr lvl="1"/>
            <a:r>
              <a:rPr lang="en-US" sz="1700" dirty="0" smtClean="0">
                <a:solidFill>
                  <a:schemeClr val="tx2"/>
                </a:solidFill>
              </a:rPr>
              <a:t>Identify </a:t>
            </a:r>
            <a:r>
              <a:rPr lang="en-US" sz="1700" dirty="0">
                <a:solidFill>
                  <a:schemeClr val="tx2"/>
                </a:solidFill>
              </a:rPr>
              <a:t>the functions of the advertiser or client, their media planning and buying within their advertising agency and the relationship with media sellers </a:t>
            </a:r>
          </a:p>
          <a:p>
            <a:pPr lvl="1"/>
            <a:r>
              <a:rPr lang="en-US" sz="1700" dirty="0" smtClean="0">
                <a:solidFill>
                  <a:schemeClr val="tx2"/>
                </a:solidFill>
              </a:rPr>
              <a:t>Identify </a:t>
            </a:r>
            <a:r>
              <a:rPr lang="en-US" sz="1700" dirty="0">
                <a:solidFill>
                  <a:schemeClr val="tx2"/>
                </a:solidFill>
              </a:rPr>
              <a:t>the complex interrelationships among important factors that impact media decision-making strategy: technology, economy and audiences changing media habits </a:t>
            </a:r>
          </a:p>
          <a:p>
            <a:pPr lvl="1"/>
            <a:r>
              <a:rPr lang="en-US" sz="1700" dirty="0" smtClean="0">
                <a:solidFill>
                  <a:schemeClr val="tx2"/>
                </a:solidFill>
              </a:rPr>
              <a:t>Define </a:t>
            </a:r>
            <a:r>
              <a:rPr lang="en-US" sz="1700" dirty="0">
                <a:solidFill>
                  <a:schemeClr val="tx2"/>
                </a:solidFill>
              </a:rPr>
              <a:t>key media terminology and </a:t>
            </a:r>
            <a:r>
              <a:rPr lang="en-US" sz="1700" dirty="0" smtClean="0">
                <a:solidFill>
                  <a:schemeClr val="tx2"/>
                </a:solidFill>
              </a:rPr>
              <a:t>concepts</a:t>
            </a:r>
            <a:endParaRPr lang="en-US" sz="1700" dirty="0">
              <a:solidFill>
                <a:schemeClr val="tx2"/>
              </a:solidFill>
            </a:endParaRPr>
          </a:p>
          <a:p>
            <a:pPr lvl="1"/>
            <a:r>
              <a:rPr lang="en-US" sz="1700" dirty="0" smtClean="0">
                <a:solidFill>
                  <a:schemeClr val="tx2"/>
                </a:solidFill>
              </a:rPr>
              <a:t>Demonstrate </a:t>
            </a:r>
            <a:r>
              <a:rPr lang="en-US" sz="1700" dirty="0">
                <a:solidFill>
                  <a:schemeClr val="tx2"/>
                </a:solidFill>
              </a:rPr>
              <a:t>a keen understanding of the business of media and cutting edge media trends to be a valuable asset to any professional communications </a:t>
            </a:r>
            <a:r>
              <a:rPr lang="en-US" sz="1700" dirty="0" smtClean="0">
                <a:solidFill>
                  <a:schemeClr val="tx2"/>
                </a:solidFill>
              </a:rPr>
              <a:t>environment</a:t>
            </a:r>
          </a:p>
          <a:p>
            <a:pPr lvl="1"/>
            <a:endParaRPr lang="en-US" sz="1700" dirty="0" smtClean="0">
              <a:solidFill>
                <a:schemeClr val="tx2"/>
              </a:solidFill>
            </a:endParaRPr>
          </a:p>
          <a:p>
            <a:r>
              <a:rPr lang="en-US" sz="1900" b="1" dirty="0" smtClean="0">
                <a:solidFill>
                  <a:schemeClr val="tx2"/>
                </a:solidFill>
              </a:rPr>
              <a:t>Module Objectives:</a:t>
            </a:r>
          </a:p>
          <a:p>
            <a:pPr lvl="1"/>
            <a:r>
              <a:rPr lang="en-US" sz="1700" dirty="0" smtClean="0">
                <a:solidFill>
                  <a:schemeClr val="tx2"/>
                </a:solidFill>
              </a:rPr>
              <a:t>To analyze the economy of the business of media: law of supply and demand  and the economy and how it affects the business of media and pricing of media inventory   </a:t>
            </a:r>
          </a:p>
          <a:p>
            <a:pPr lvl="1"/>
            <a:r>
              <a:rPr lang="en-US" sz="1700" dirty="0" smtClean="0">
                <a:solidFill>
                  <a:schemeClr val="tx2"/>
                </a:solidFill>
              </a:rPr>
              <a:t>To understand how the business of media and media planning have evolved and the current models of client – agency compensation</a:t>
            </a:r>
          </a:p>
          <a:p>
            <a:pPr lvl="1"/>
            <a:r>
              <a:rPr lang="en-US" sz="1700" dirty="0" smtClean="0">
                <a:solidFill>
                  <a:schemeClr val="tx2"/>
                </a:solidFill>
              </a:rPr>
              <a:t>To understand the functions of the advertiser, the advertising agency as the intermediary and the media, and their relationship with each other   </a:t>
            </a:r>
          </a:p>
          <a:p>
            <a:pPr lvl="1"/>
            <a:r>
              <a:rPr lang="en-US" sz="1700" dirty="0" smtClean="0">
                <a:solidFill>
                  <a:schemeClr val="tx2"/>
                </a:solidFill>
              </a:rPr>
              <a:t>To understand media audience measurements specifically television </a:t>
            </a:r>
          </a:p>
          <a:p>
            <a:pPr lvl="1"/>
            <a:r>
              <a:rPr lang="en-US" sz="1700" dirty="0" smtClean="0">
                <a:solidFill>
                  <a:schemeClr val="tx2"/>
                </a:solidFill>
              </a:rPr>
              <a:t>To identify each media and their current state</a:t>
            </a:r>
          </a:p>
          <a:p>
            <a:pPr lvl="1"/>
            <a:r>
              <a:rPr lang="en-US" sz="1700" dirty="0" smtClean="0">
                <a:solidFill>
                  <a:schemeClr val="tx2"/>
                </a:solidFill>
              </a:rPr>
              <a:t>To recognize key terminology in the business of television and how television airtime is bough and sold      </a:t>
            </a:r>
          </a:p>
          <a:p>
            <a:pPr lvl="1"/>
            <a:r>
              <a:rPr lang="en-US" sz="1700" dirty="0" smtClean="0">
                <a:solidFill>
                  <a:schemeClr val="tx2"/>
                </a:solidFill>
              </a:rPr>
              <a:t>To understand the relationship between consumers, media and advertisers   </a:t>
            </a:r>
          </a:p>
          <a:p>
            <a:endParaRPr lang="en-US" sz="1700" dirty="0" smtClean="0">
              <a:solidFill>
                <a:schemeClr val="tx2"/>
              </a:solidFill>
            </a:endParaRPr>
          </a:p>
        </p:txBody>
      </p:sp>
      <p:sp>
        <p:nvSpPr>
          <p:cNvPr id="6" name="Title 1"/>
          <p:cNvSpPr>
            <a:spLocks noGrp="1"/>
          </p:cNvSpPr>
          <p:nvPr>
            <p:ph type="title"/>
          </p:nvPr>
        </p:nvSpPr>
        <p:spPr>
          <a:xfrm>
            <a:off x="457200" y="0"/>
            <a:ext cx="8229600" cy="1143000"/>
          </a:xfrm>
        </p:spPr>
        <p:txBody>
          <a:bodyPr>
            <a:noAutofit/>
          </a:bodyPr>
          <a:lstStyle/>
          <a:p>
            <a:r>
              <a:rPr lang="en-US" sz="3600" b="1" dirty="0" smtClean="0">
                <a:solidFill>
                  <a:schemeClr val="tx2"/>
                </a:solidFill>
              </a:rPr>
              <a:t>Module 1 – Week 1: The World Of Media</a:t>
            </a:r>
            <a:endParaRPr lang="en-US" sz="3600" b="1" dirty="0">
              <a:solidFill>
                <a:schemeClr val="tx2"/>
              </a:solidFill>
            </a:endParaRPr>
          </a:p>
        </p:txBody>
      </p:sp>
    </p:spTree>
    <p:extLst>
      <p:ext uri="{BB962C8B-B14F-4D97-AF65-F5344CB8AC3E}">
        <p14:creationId xmlns:p14="http://schemas.microsoft.com/office/powerpoint/2010/main" val="2070895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04800" y="838200"/>
            <a:ext cx="8110538" cy="6019800"/>
          </a:xfrm>
        </p:spPr>
        <p:txBody>
          <a:bodyPr>
            <a:normAutofit fontScale="92500" lnSpcReduction="10000"/>
          </a:bodyPr>
          <a:lstStyle/>
          <a:p>
            <a:r>
              <a:rPr lang="en-US" altLang="en-US" sz="1800" b="1" dirty="0" smtClean="0">
                <a:solidFill>
                  <a:schemeClr val="tx2"/>
                </a:solidFill>
                <a:latin typeface="Calibri" pitchFamily="34" charset="0"/>
              </a:rPr>
              <a:t>Watch: </a:t>
            </a:r>
            <a:r>
              <a:rPr lang="en-US" altLang="en-US" sz="1800" dirty="0" smtClean="0">
                <a:solidFill>
                  <a:schemeClr val="tx2"/>
                </a:solidFill>
                <a:latin typeface="Calibri" pitchFamily="34" charset="0"/>
              </a:rPr>
              <a:t>Video “Welcome to MMC 6416”</a:t>
            </a:r>
          </a:p>
          <a:p>
            <a:endParaRPr lang="en-US" altLang="en-US" sz="900" dirty="0" smtClean="0">
              <a:solidFill>
                <a:schemeClr val="tx2"/>
              </a:solidFill>
              <a:latin typeface="Calibri" pitchFamily="34" charset="0"/>
            </a:endParaRPr>
          </a:p>
          <a:p>
            <a:r>
              <a:rPr lang="en-US" altLang="en-US" sz="1800" b="1" dirty="0" smtClean="0">
                <a:solidFill>
                  <a:schemeClr val="tx2"/>
                </a:solidFill>
                <a:latin typeface="Calibri" pitchFamily="34" charset="0"/>
              </a:rPr>
              <a:t>Submit:</a:t>
            </a:r>
            <a:r>
              <a:rPr lang="en-US" altLang="en-US" sz="1800" dirty="0" smtClean="0">
                <a:solidFill>
                  <a:schemeClr val="tx2"/>
                </a:solidFill>
                <a:latin typeface="Calibri" pitchFamily="34" charset="0"/>
              </a:rPr>
              <a:t> Survey for best times to connect with the Professor live via Adobe Connect</a:t>
            </a:r>
          </a:p>
          <a:p>
            <a:pPr marL="0" indent="0">
              <a:buNone/>
            </a:pPr>
            <a:endParaRPr lang="en-US" altLang="en-US" sz="900" dirty="0" smtClean="0">
              <a:solidFill>
                <a:schemeClr val="tx2"/>
              </a:solidFill>
              <a:latin typeface="Calibri" pitchFamily="34" charset="0"/>
            </a:endParaRPr>
          </a:p>
          <a:p>
            <a:r>
              <a:rPr lang="en-US" altLang="en-US" sz="1800" b="1" dirty="0" smtClean="0">
                <a:solidFill>
                  <a:schemeClr val="tx2"/>
                </a:solidFill>
                <a:latin typeface="Calibri" pitchFamily="34" charset="0"/>
              </a:rPr>
              <a:t>Listen</a:t>
            </a:r>
            <a:r>
              <a:rPr lang="en-US" altLang="en-US" sz="1800" dirty="0" smtClean="0">
                <a:solidFill>
                  <a:schemeClr val="tx2"/>
                </a:solidFill>
                <a:latin typeface="Calibri" pitchFamily="34" charset="0"/>
              </a:rPr>
              <a:t>: No Podcasts. Open </a:t>
            </a:r>
            <a:r>
              <a:rPr lang="en-US" altLang="en-US" sz="1800" dirty="0">
                <a:solidFill>
                  <a:schemeClr val="tx2"/>
                </a:solidFill>
                <a:latin typeface="Calibri" pitchFamily="34" charset="0"/>
              </a:rPr>
              <a:t>a Soundcloud.com account and visit grizelledelosreyes.com to get acquainted with Professor, Podcast and videos</a:t>
            </a:r>
            <a:endParaRPr lang="en-US" altLang="en-US" sz="1800" dirty="0" smtClean="0">
              <a:solidFill>
                <a:schemeClr val="tx2"/>
              </a:solidFill>
              <a:latin typeface="Calibri" pitchFamily="34" charset="0"/>
            </a:endParaRPr>
          </a:p>
          <a:p>
            <a:endParaRPr lang="en-US" altLang="en-US" sz="900" dirty="0" smtClean="0">
              <a:solidFill>
                <a:schemeClr val="tx2"/>
              </a:solidFill>
              <a:latin typeface="Calibri" pitchFamily="34" charset="0"/>
            </a:endParaRPr>
          </a:p>
          <a:p>
            <a:r>
              <a:rPr lang="en-US" altLang="en-US" sz="1800" b="1" dirty="0" smtClean="0">
                <a:solidFill>
                  <a:schemeClr val="tx2"/>
                </a:solidFill>
                <a:latin typeface="Calibri" pitchFamily="34" charset="0"/>
              </a:rPr>
              <a:t>Read: </a:t>
            </a:r>
          </a:p>
          <a:p>
            <a:pPr lvl="1"/>
            <a:r>
              <a:rPr lang="en-US" altLang="en-US" sz="1800" b="1" dirty="0" smtClean="0">
                <a:solidFill>
                  <a:schemeClr val="tx2"/>
                </a:solidFill>
                <a:latin typeface="Calibri" pitchFamily="34" charset="0"/>
              </a:rPr>
              <a:t>Required Articles</a:t>
            </a:r>
            <a:r>
              <a:rPr lang="en-US" altLang="en-US" sz="1800" dirty="0" smtClean="0">
                <a:solidFill>
                  <a:schemeClr val="tx2"/>
                </a:solidFill>
                <a:latin typeface="Calibri" pitchFamily="34" charset="0"/>
              </a:rPr>
              <a:t>: </a:t>
            </a:r>
          </a:p>
          <a:p>
            <a:pPr lvl="2"/>
            <a:r>
              <a:rPr lang="en-US" altLang="en-US" sz="1400" dirty="0" smtClean="0">
                <a:solidFill>
                  <a:schemeClr val="tx2"/>
                </a:solidFill>
                <a:latin typeface="Calibri" pitchFamily="34" charset="0"/>
              </a:rPr>
              <a:t>Behind </a:t>
            </a:r>
            <a:r>
              <a:rPr lang="en-US" altLang="en-US" sz="1400" dirty="0">
                <a:solidFill>
                  <a:schemeClr val="tx2"/>
                </a:solidFill>
                <a:latin typeface="Calibri" pitchFamily="34" charset="0"/>
              </a:rPr>
              <a:t>Viacom’s Case that TV Ratings </a:t>
            </a:r>
            <a:r>
              <a:rPr lang="en-US" altLang="en-US" sz="1400" dirty="0" smtClean="0">
                <a:solidFill>
                  <a:schemeClr val="tx2"/>
                </a:solidFill>
                <a:latin typeface="Calibri" pitchFamily="34" charset="0"/>
              </a:rPr>
              <a:t>Aren’t</a:t>
            </a:r>
          </a:p>
          <a:p>
            <a:pPr lvl="2"/>
            <a:r>
              <a:rPr lang="en-US" altLang="en-US" sz="1400" dirty="0" smtClean="0">
                <a:solidFill>
                  <a:schemeClr val="tx2"/>
                </a:solidFill>
                <a:latin typeface="Calibri" pitchFamily="34" charset="0"/>
              </a:rPr>
              <a:t>CBS </a:t>
            </a:r>
            <a:r>
              <a:rPr lang="en-US" altLang="en-US" sz="1400" dirty="0">
                <a:solidFill>
                  <a:schemeClr val="tx2"/>
                </a:solidFill>
                <a:latin typeface="Calibri" pitchFamily="34" charset="0"/>
              </a:rPr>
              <a:t>Is Commanding a Record $5 Million for 30-Second Super </a:t>
            </a:r>
            <a:r>
              <a:rPr lang="en-US" altLang="en-US" sz="1400" dirty="0" smtClean="0">
                <a:solidFill>
                  <a:schemeClr val="tx2"/>
                </a:solidFill>
                <a:latin typeface="Calibri" pitchFamily="34" charset="0"/>
              </a:rPr>
              <a:t>Bowl</a:t>
            </a:r>
          </a:p>
          <a:p>
            <a:pPr lvl="2"/>
            <a:r>
              <a:rPr lang="en-US" altLang="en-US" sz="1400" dirty="0" smtClean="0">
                <a:solidFill>
                  <a:schemeClr val="tx2"/>
                </a:solidFill>
                <a:latin typeface="Calibri" pitchFamily="34" charset="0"/>
              </a:rPr>
              <a:t>Eight </a:t>
            </a:r>
            <a:r>
              <a:rPr lang="en-US" altLang="en-US" sz="1400" dirty="0">
                <a:solidFill>
                  <a:schemeClr val="tx2"/>
                </a:solidFill>
                <a:latin typeface="Calibri" pitchFamily="34" charset="0"/>
              </a:rPr>
              <a:t>Things to Know About the 2015 Broadcast TV Upfront </a:t>
            </a:r>
            <a:r>
              <a:rPr lang="en-US" altLang="en-US" sz="1400" dirty="0" smtClean="0">
                <a:solidFill>
                  <a:schemeClr val="tx2"/>
                </a:solidFill>
                <a:latin typeface="Calibri" pitchFamily="34" charset="0"/>
              </a:rPr>
              <a:t>Presentations</a:t>
            </a:r>
          </a:p>
          <a:p>
            <a:pPr lvl="2"/>
            <a:r>
              <a:rPr lang="en-US" altLang="en-US" sz="1400" dirty="0" smtClean="0">
                <a:solidFill>
                  <a:schemeClr val="tx2"/>
                </a:solidFill>
                <a:latin typeface="Calibri" pitchFamily="34" charset="0"/>
              </a:rPr>
              <a:t>The </a:t>
            </a:r>
            <a:r>
              <a:rPr lang="en-US" altLang="en-US" sz="1400" dirty="0">
                <a:solidFill>
                  <a:schemeClr val="tx2"/>
                </a:solidFill>
                <a:latin typeface="Calibri" pitchFamily="34" charset="0"/>
              </a:rPr>
              <a:t>CMO's guide to the </a:t>
            </a:r>
            <a:r>
              <a:rPr lang="en-US" altLang="en-US" sz="1400" dirty="0" err="1" smtClean="0">
                <a:solidFill>
                  <a:schemeClr val="tx2"/>
                </a:solidFill>
                <a:latin typeface="Calibri" pitchFamily="34" charset="0"/>
              </a:rPr>
              <a:t>upfronts</a:t>
            </a:r>
            <a:endParaRPr lang="en-US" altLang="en-US" sz="1400"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Optional Articles</a:t>
            </a:r>
            <a:r>
              <a:rPr lang="en-US" altLang="en-US" sz="1800" dirty="0">
                <a:solidFill>
                  <a:schemeClr val="tx2"/>
                </a:solidFill>
                <a:latin typeface="Calibri" pitchFamily="34" charset="0"/>
              </a:rPr>
              <a:t>:  </a:t>
            </a:r>
            <a:r>
              <a:rPr lang="en-US" altLang="en-US" sz="1800" dirty="0" smtClean="0">
                <a:solidFill>
                  <a:schemeClr val="tx2"/>
                </a:solidFill>
                <a:latin typeface="Calibri" pitchFamily="34" charset="0"/>
              </a:rPr>
              <a:t>at your discretion</a:t>
            </a:r>
          </a:p>
          <a:p>
            <a:pPr lvl="1"/>
            <a:endParaRPr lang="en-US" altLang="en-US" sz="900" dirty="0" smtClean="0">
              <a:solidFill>
                <a:schemeClr val="tx2"/>
              </a:solidFill>
              <a:latin typeface="Calibri" pitchFamily="34" charset="0"/>
            </a:endParaRPr>
          </a:p>
          <a:p>
            <a:r>
              <a:rPr lang="en-US" altLang="en-US" sz="1800" b="1" dirty="0">
                <a:solidFill>
                  <a:schemeClr val="tx2"/>
                </a:solidFill>
                <a:latin typeface="Calibri" pitchFamily="34" charset="0"/>
              </a:rPr>
              <a:t>Study</a:t>
            </a:r>
            <a:r>
              <a:rPr lang="en-US" altLang="en-US" sz="1800" dirty="0">
                <a:solidFill>
                  <a:schemeClr val="tx2"/>
                </a:solidFill>
                <a:latin typeface="Calibri" pitchFamily="34" charset="0"/>
              </a:rPr>
              <a:t>: </a:t>
            </a:r>
            <a:endParaRPr lang="en-US" altLang="en-US" sz="1800" dirty="0" smtClean="0">
              <a:solidFill>
                <a:schemeClr val="tx2"/>
              </a:solidFill>
              <a:latin typeface="Calibri" pitchFamily="34" charset="0"/>
            </a:endParaRPr>
          </a:p>
          <a:p>
            <a:pPr lvl="1"/>
            <a:r>
              <a:rPr lang="en-US" altLang="en-US" sz="1800" dirty="0" smtClean="0">
                <a:solidFill>
                  <a:schemeClr val="tx2"/>
                </a:solidFill>
                <a:latin typeface="Calibri" pitchFamily="34" charset="0"/>
              </a:rPr>
              <a:t>Chapters </a:t>
            </a:r>
            <a:r>
              <a:rPr lang="en-US" altLang="en-US" sz="1800" dirty="0">
                <a:solidFill>
                  <a:schemeClr val="tx2"/>
                </a:solidFill>
                <a:latin typeface="Calibri" pitchFamily="34" charset="0"/>
              </a:rPr>
              <a:t>1-2 Strategic Media </a:t>
            </a:r>
            <a:r>
              <a:rPr lang="en-US" altLang="en-US" sz="1800" dirty="0" smtClean="0">
                <a:solidFill>
                  <a:schemeClr val="tx2"/>
                </a:solidFill>
                <a:latin typeface="Calibri" pitchFamily="34" charset="0"/>
              </a:rPr>
              <a:t>Decision</a:t>
            </a:r>
          </a:p>
          <a:p>
            <a:pPr lvl="1"/>
            <a:r>
              <a:rPr lang="en-US" altLang="en-US" sz="1800" dirty="0" smtClean="0">
                <a:solidFill>
                  <a:schemeClr val="tx2"/>
                </a:solidFill>
                <a:latin typeface="Calibri" pitchFamily="34" charset="0"/>
              </a:rPr>
              <a:t>Module 1: PPT One </a:t>
            </a:r>
          </a:p>
          <a:p>
            <a:pPr lvl="1"/>
            <a:r>
              <a:rPr lang="en-US" altLang="en-US" sz="1800" dirty="0" smtClean="0">
                <a:solidFill>
                  <a:schemeClr val="tx2"/>
                </a:solidFill>
                <a:latin typeface="Calibri" pitchFamily="34" charset="0"/>
              </a:rPr>
              <a:t>Module 1: PPT Two </a:t>
            </a:r>
          </a:p>
          <a:p>
            <a:pPr lvl="1"/>
            <a:endParaRPr lang="en-US" altLang="en-US" sz="900" dirty="0">
              <a:solidFill>
                <a:schemeClr val="tx2"/>
              </a:solidFill>
              <a:latin typeface="Calibri" pitchFamily="34" charset="0"/>
            </a:endParaRPr>
          </a:p>
          <a:p>
            <a:r>
              <a:rPr lang="en-US" altLang="en-US" sz="1800" b="1" dirty="0" smtClean="0">
                <a:solidFill>
                  <a:schemeClr val="tx2"/>
                </a:solidFill>
                <a:latin typeface="Calibri" pitchFamily="34" charset="0"/>
              </a:rPr>
              <a:t>Practice Media Math:</a:t>
            </a:r>
            <a:r>
              <a:rPr lang="en-US" altLang="en-US" sz="1800" dirty="0" smtClean="0">
                <a:solidFill>
                  <a:schemeClr val="tx2"/>
                </a:solidFill>
                <a:latin typeface="Calibri" pitchFamily="34" charset="0"/>
              </a:rPr>
              <a:t> Not required for this module</a:t>
            </a:r>
          </a:p>
          <a:p>
            <a:endParaRPr lang="en-US" altLang="en-US" sz="900" dirty="0" smtClean="0">
              <a:solidFill>
                <a:schemeClr val="tx2"/>
              </a:solidFill>
              <a:latin typeface="Calibri" pitchFamily="34" charset="0"/>
            </a:endParaRPr>
          </a:p>
          <a:p>
            <a:r>
              <a:rPr lang="en-US" altLang="en-US" sz="1800" b="1" dirty="0" smtClean="0">
                <a:solidFill>
                  <a:schemeClr val="tx2"/>
                </a:solidFill>
                <a:latin typeface="Calibri" pitchFamily="34" charset="0"/>
              </a:rPr>
              <a:t>Test: </a:t>
            </a:r>
            <a:r>
              <a:rPr lang="en-US" altLang="en-US" sz="1800" dirty="0" smtClean="0">
                <a:solidFill>
                  <a:schemeClr val="tx2"/>
                </a:solidFill>
                <a:latin typeface="Calibri" pitchFamily="34" charset="0"/>
              </a:rPr>
              <a:t>test your knowledge of the material by taking Quiz #1 any day (Fri-Sat-Sun). You will have two attempts and the highest grade will be assigned. Check the answers on Monday with explanations for each right answer. Take notes to prepare for the exam.</a:t>
            </a:r>
          </a:p>
          <a:p>
            <a:pPr lvl="1"/>
            <a:endParaRPr lang="en-US" altLang="en-US" sz="1800" dirty="0" smtClean="0">
              <a:solidFill>
                <a:schemeClr val="tx2"/>
              </a:solidFill>
              <a:latin typeface="Calibri" pitchFamily="34" charset="0"/>
            </a:endParaRPr>
          </a:p>
        </p:txBody>
      </p:sp>
      <p:sp>
        <p:nvSpPr>
          <p:cNvPr id="5" name="Title 1"/>
          <p:cNvSpPr>
            <a:spLocks noGrp="1"/>
          </p:cNvSpPr>
          <p:nvPr>
            <p:ph type="title"/>
          </p:nvPr>
        </p:nvSpPr>
        <p:spPr>
          <a:xfrm>
            <a:off x="609600" y="-84138"/>
            <a:ext cx="8162925" cy="769938"/>
          </a:xfrm>
        </p:spPr>
        <p:txBody>
          <a:bodyPr>
            <a:normAutofit/>
          </a:bodyPr>
          <a:lstStyle/>
          <a:p>
            <a:r>
              <a:rPr lang="en-US" altLang="en-US" sz="3600" b="1" dirty="0" smtClean="0">
                <a:solidFill>
                  <a:schemeClr val="tx2"/>
                </a:solidFill>
                <a:latin typeface="Calibri" pitchFamily="34" charset="0"/>
              </a:rPr>
              <a:t>Module 1: To-Do </a:t>
            </a:r>
            <a:r>
              <a:rPr lang="en-US" altLang="en-US" sz="3600" b="1" dirty="0">
                <a:solidFill>
                  <a:schemeClr val="tx2"/>
                </a:solidFill>
                <a:latin typeface="Calibri" pitchFamily="34" charset="0"/>
              </a:rPr>
              <a:t>List w/o  </a:t>
            </a:r>
            <a:r>
              <a:rPr lang="en-US" altLang="en-US" sz="3600" b="1" dirty="0" smtClean="0">
                <a:solidFill>
                  <a:schemeClr val="tx2"/>
                </a:solidFill>
                <a:latin typeface="Calibri" pitchFamily="34" charset="0"/>
              </a:rPr>
              <a:t>8/24 </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8/30</a:t>
            </a:r>
          </a:p>
        </p:txBody>
      </p:sp>
    </p:spTree>
    <p:extLst>
      <p:ext uri="{BB962C8B-B14F-4D97-AF65-F5344CB8AC3E}">
        <p14:creationId xmlns:p14="http://schemas.microsoft.com/office/powerpoint/2010/main" val="2649636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81000" y="685800"/>
            <a:ext cx="8110538" cy="6019800"/>
          </a:xfrm>
        </p:spPr>
        <p:txBody>
          <a:bodyPr>
            <a:noAutofit/>
          </a:bodyPr>
          <a:lstStyle/>
          <a:p>
            <a:r>
              <a:rPr lang="en-US" altLang="en-US" sz="1800" b="1" dirty="0" smtClean="0">
                <a:solidFill>
                  <a:schemeClr val="tx2"/>
                </a:solidFill>
                <a:latin typeface="Calibri" pitchFamily="34" charset="0"/>
              </a:rPr>
              <a:t>Discuss: Original Blog and two peer observational comments</a:t>
            </a:r>
          </a:p>
          <a:p>
            <a:endParaRPr lang="en-US" altLang="en-US" sz="800" b="1"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Blog Post instructions</a:t>
            </a:r>
            <a:r>
              <a:rPr lang="en-US" altLang="en-US" sz="1800" dirty="0" smtClean="0">
                <a:solidFill>
                  <a:schemeClr val="tx2"/>
                </a:solidFill>
                <a:latin typeface="Calibri" pitchFamily="34" charset="0"/>
              </a:rPr>
              <a:t>: Pick any topic and do some research so you can write an interesting and thought provoking post. </a:t>
            </a:r>
          </a:p>
          <a:p>
            <a:pPr lvl="1"/>
            <a:endParaRPr lang="en-US" altLang="en-US" sz="800" dirty="0" smtClean="0">
              <a:solidFill>
                <a:schemeClr val="tx2"/>
              </a:solidFill>
              <a:latin typeface="Calibri" pitchFamily="34" charset="0"/>
            </a:endParaRPr>
          </a:p>
          <a:p>
            <a:pPr lvl="1"/>
            <a:r>
              <a:rPr lang="en-US" altLang="en-US" sz="1800" b="1" dirty="0">
                <a:solidFill>
                  <a:schemeClr val="tx2"/>
                </a:solidFill>
                <a:latin typeface="Calibri" pitchFamily="34" charset="0"/>
              </a:rPr>
              <a:t>Topic:</a:t>
            </a:r>
            <a:r>
              <a:rPr lang="en-US" altLang="en-US" sz="1800" dirty="0">
                <a:solidFill>
                  <a:schemeClr val="tx2"/>
                </a:solidFill>
                <a:latin typeface="Calibri" pitchFamily="34" charset="0"/>
              </a:rPr>
              <a:t> </a:t>
            </a:r>
            <a:r>
              <a:rPr lang="en-US" altLang="en-US" sz="1800" dirty="0" smtClean="0">
                <a:solidFill>
                  <a:schemeClr val="tx2"/>
                </a:solidFill>
                <a:latin typeface="Calibri" pitchFamily="34" charset="0"/>
              </a:rPr>
              <a:t>NATPE stands for the National Association of Television Producers and Executives. Every year in January, the television industry meets and the marketplace where television content is bought and sold. The conference is also the platform where many of the issues the industry is dealing along with great solutions are discussed with panels of television experts.  Your blog assignment is to search </a:t>
            </a:r>
            <a:r>
              <a:rPr lang="en-US" altLang="en-US" sz="1800" dirty="0">
                <a:solidFill>
                  <a:schemeClr val="tx2"/>
                </a:solidFill>
                <a:latin typeface="Calibri" pitchFamily="34" charset="0"/>
              </a:rPr>
              <a:t>for </a:t>
            </a:r>
            <a:r>
              <a:rPr lang="en-US" altLang="en-US" sz="1800" dirty="0" smtClean="0">
                <a:solidFill>
                  <a:schemeClr val="tx2"/>
                </a:solidFill>
                <a:latin typeface="Calibri" pitchFamily="34" charset="0"/>
              </a:rPr>
              <a:t>the NATPE </a:t>
            </a:r>
            <a:r>
              <a:rPr lang="en-US" altLang="en-US" sz="1800" dirty="0">
                <a:solidFill>
                  <a:schemeClr val="tx2"/>
                </a:solidFill>
                <a:latin typeface="Calibri" pitchFamily="34" charset="0"/>
              </a:rPr>
              <a:t>2014 </a:t>
            </a:r>
            <a:r>
              <a:rPr lang="en-US" altLang="en-US" sz="1800" dirty="0" smtClean="0">
                <a:solidFill>
                  <a:schemeClr val="tx2"/>
                </a:solidFill>
                <a:latin typeface="Calibri" pitchFamily="34" charset="0"/>
              </a:rPr>
              <a:t>or 2015 Agenda</a:t>
            </a:r>
            <a:r>
              <a:rPr lang="en-US" altLang="en-US" sz="1800" dirty="0">
                <a:solidFill>
                  <a:schemeClr val="tx2"/>
                </a:solidFill>
                <a:latin typeface="Calibri" pitchFamily="34" charset="0"/>
              </a:rPr>
              <a:t>, pick </a:t>
            </a:r>
            <a:r>
              <a:rPr lang="en-US" altLang="en-US" sz="1800" dirty="0" smtClean="0">
                <a:solidFill>
                  <a:schemeClr val="tx2"/>
                </a:solidFill>
                <a:latin typeface="Calibri" pitchFamily="34" charset="0"/>
              </a:rPr>
              <a:t>any </a:t>
            </a:r>
            <a:r>
              <a:rPr lang="en-US" altLang="en-US" sz="1800" dirty="0">
                <a:solidFill>
                  <a:schemeClr val="tx2"/>
                </a:solidFill>
                <a:latin typeface="Calibri" pitchFamily="34" charset="0"/>
              </a:rPr>
              <a:t>topic </a:t>
            </a:r>
            <a:r>
              <a:rPr lang="en-US" altLang="en-US" sz="1800" dirty="0" smtClean="0">
                <a:solidFill>
                  <a:schemeClr val="tx2"/>
                </a:solidFill>
                <a:latin typeface="Calibri" pitchFamily="34" charset="0"/>
              </a:rPr>
              <a:t>discussed at the conference and </a:t>
            </a:r>
            <a:r>
              <a:rPr lang="en-US" altLang="en-US" sz="1800" dirty="0">
                <a:solidFill>
                  <a:schemeClr val="tx2"/>
                </a:solidFill>
                <a:latin typeface="Calibri" pitchFamily="34" charset="0"/>
              </a:rPr>
              <a:t>write a 200-word minimum </a:t>
            </a:r>
            <a:r>
              <a:rPr lang="en-US" altLang="en-US" sz="1800" dirty="0" smtClean="0">
                <a:solidFill>
                  <a:schemeClr val="tx2"/>
                </a:solidFill>
                <a:latin typeface="Calibri" pitchFamily="34" charset="0"/>
              </a:rPr>
              <a:t>post.                 </a:t>
            </a:r>
            <a:r>
              <a:rPr lang="en-US" altLang="en-US" sz="1800" dirty="0">
                <a:solidFill>
                  <a:schemeClr val="tx2"/>
                </a:solidFill>
                <a:latin typeface="Calibri" pitchFamily="34" charset="0"/>
              </a:rPr>
              <a:t>Tip: </a:t>
            </a:r>
            <a:r>
              <a:rPr lang="en-US" altLang="en-US" sz="1800" dirty="0" smtClean="0">
                <a:solidFill>
                  <a:schemeClr val="tx2"/>
                </a:solidFill>
                <a:latin typeface="Calibri" pitchFamily="34" charset="0"/>
              </a:rPr>
              <a:t>Research NATPE to understand its </a:t>
            </a:r>
            <a:r>
              <a:rPr lang="en-US" altLang="en-US" sz="1800" dirty="0">
                <a:solidFill>
                  <a:schemeClr val="tx2"/>
                </a:solidFill>
                <a:latin typeface="Calibri" pitchFamily="34" charset="0"/>
              </a:rPr>
              <a:t>importance in the television industry. </a:t>
            </a:r>
            <a:r>
              <a:rPr lang="en-US" altLang="en-US" sz="1800" b="1" dirty="0" smtClean="0">
                <a:solidFill>
                  <a:srgbClr val="FF0000"/>
                </a:solidFill>
                <a:latin typeface="Calibri" pitchFamily="34" charset="0"/>
              </a:rPr>
              <a:t>Example</a:t>
            </a:r>
            <a:r>
              <a:rPr lang="en-US" altLang="en-US" sz="1800" dirty="0" smtClean="0">
                <a:solidFill>
                  <a:schemeClr val="tx2"/>
                </a:solidFill>
                <a:latin typeface="Calibri" pitchFamily="34" charset="0"/>
              </a:rPr>
              <a:t>: One of the conference topics presented in 2014 was titled “What’s next in US Hispanic Television?”. Do some research and write your original thoughts or expose interesting aspects on the future of US Hispanic television. Your research topic will take you outside of what was specifically discussed in the conference, but the point is to see what the television industry is dealing with solutions presented.     </a:t>
            </a:r>
          </a:p>
          <a:p>
            <a:pPr lvl="1"/>
            <a:endParaRPr lang="en-US" altLang="en-US" sz="800" dirty="0" smtClean="0">
              <a:solidFill>
                <a:schemeClr val="tx2"/>
              </a:solidFill>
              <a:latin typeface="Calibri" pitchFamily="34" charset="0"/>
            </a:endParaRPr>
          </a:p>
          <a:p>
            <a:pPr lvl="1"/>
            <a:r>
              <a:rPr lang="en-US" altLang="en-US" sz="1800" b="1" dirty="0" smtClean="0">
                <a:solidFill>
                  <a:schemeClr val="tx2"/>
                </a:solidFill>
                <a:latin typeface="Calibri" pitchFamily="34" charset="0"/>
              </a:rPr>
              <a:t>Peer Commentary</a:t>
            </a:r>
            <a:r>
              <a:rPr lang="en-US" altLang="en-US" sz="1800" dirty="0" smtClean="0">
                <a:solidFill>
                  <a:schemeClr val="tx2"/>
                </a:solidFill>
                <a:latin typeface="Calibri" pitchFamily="34" charset="0"/>
              </a:rPr>
              <a:t>: Write a </a:t>
            </a:r>
            <a:r>
              <a:rPr lang="en-US" altLang="en-US" sz="1800" b="1" u="sng" dirty="0" smtClean="0">
                <a:solidFill>
                  <a:schemeClr val="tx2"/>
                </a:solidFill>
                <a:latin typeface="Calibri" pitchFamily="34" charset="0"/>
              </a:rPr>
              <a:t>3 sentence minimum </a:t>
            </a:r>
            <a:r>
              <a:rPr lang="en-US" altLang="en-US" sz="1800" dirty="0" smtClean="0">
                <a:solidFill>
                  <a:schemeClr val="tx2"/>
                </a:solidFill>
                <a:latin typeface="Calibri" pitchFamily="34" charset="0"/>
              </a:rPr>
              <a:t>comment on </a:t>
            </a:r>
            <a:r>
              <a:rPr lang="en-US" altLang="en-US" sz="1800" b="1" u="sng" dirty="0" smtClean="0">
                <a:solidFill>
                  <a:schemeClr val="tx2"/>
                </a:solidFill>
                <a:latin typeface="Calibri" pitchFamily="34" charset="0"/>
              </a:rPr>
              <a:t>2  peers blog posts</a:t>
            </a:r>
            <a:r>
              <a:rPr lang="en-US" altLang="en-US" sz="1800" u="sng" dirty="0" smtClean="0">
                <a:solidFill>
                  <a:schemeClr val="tx2"/>
                </a:solidFill>
                <a:latin typeface="Calibri" pitchFamily="34" charset="0"/>
              </a:rPr>
              <a:t> </a:t>
            </a:r>
            <a:r>
              <a:rPr lang="en-US" altLang="en-US" sz="1800" dirty="0" smtClean="0">
                <a:solidFill>
                  <a:schemeClr val="tx2"/>
                </a:solidFill>
                <a:latin typeface="Calibri" pitchFamily="34" charset="0"/>
              </a:rPr>
              <a:t>submitted. If you comment on the same topic written by one of your peers, write from a different point-of-view.      </a:t>
            </a:r>
          </a:p>
          <a:p>
            <a:pPr lvl="1"/>
            <a:endParaRPr lang="en-US" altLang="en-US" sz="1800" dirty="0" smtClean="0">
              <a:solidFill>
                <a:schemeClr val="tx2"/>
              </a:solidFill>
              <a:latin typeface="Calibri" pitchFamily="34" charset="0"/>
            </a:endParaRPr>
          </a:p>
        </p:txBody>
      </p:sp>
      <p:sp>
        <p:nvSpPr>
          <p:cNvPr id="5" name="Title 1"/>
          <p:cNvSpPr>
            <a:spLocks noGrp="1"/>
          </p:cNvSpPr>
          <p:nvPr>
            <p:ph type="title"/>
          </p:nvPr>
        </p:nvSpPr>
        <p:spPr>
          <a:xfrm>
            <a:off x="533400" y="-67078"/>
            <a:ext cx="8162925" cy="769938"/>
          </a:xfrm>
        </p:spPr>
        <p:txBody>
          <a:bodyPr>
            <a:normAutofit/>
          </a:bodyPr>
          <a:lstStyle/>
          <a:p>
            <a:r>
              <a:rPr lang="en-US" altLang="en-US" sz="3600" b="1" dirty="0" smtClean="0">
                <a:solidFill>
                  <a:schemeClr val="tx2"/>
                </a:solidFill>
                <a:latin typeface="Calibri" pitchFamily="34" charset="0"/>
              </a:rPr>
              <a:t>Module 1: To-Do </a:t>
            </a:r>
            <a:r>
              <a:rPr lang="en-US" altLang="en-US" sz="3600" b="1" dirty="0">
                <a:solidFill>
                  <a:schemeClr val="tx2"/>
                </a:solidFill>
                <a:latin typeface="Calibri" pitchFamily="34" charset="0"/>
              </a:rPr>
              <a:t>List w/o  </a:t>
            </a:r>
            <a:r>
              <a:rPr lang="en-US" altLang="en-US" sz="3600" b="1" dirty="0" smtClean="0">
                <a:solidFill>
                  <a:schemeClr val="tx2"/>
                </a:solidFill>
                <a:latin typeface="Calibri" pitchFamily="34" charset="0"/>
              </a:rPr>
              <a:t>8/24 </a:t>
            </a:r>
            <a:r>
              <a:rPr lang="en-US" altLang="en-US" sz="3600" b="1" dirty="0">
                <a:solidFill>
                  <a:schemeClr val="tx2"/>
                </a:solidFill>
                <a:latin typeface="Calibri" pitchFamily="34" charset="0"/>
              </a:rPr>
              <a:t>- </a:t>
            </a:r>
            <a:r>
              <a:rPr lang="en-US" altLang="en-US" sz="3600" b="1" dirty="0" smtClean="0">
                <a:solidFill>
                  <a:schemeClr val="tx2"/>
                </a:solidFill>
                <a:latin typeface="Calibri" pitchFamily="34" charset="0"/>
              </a:rPr>
              <a:t>8/30</a:t>
            </a:r>
          </a:p>
        </p:txBody>
      </p:sp>
    </p:spTree>
    <p:extLst>
      <p:ext uri="{BB962C8B-B14F-4D97-AF65-F5344CB8AC3E}">
        <p14:creationId xmlns:p14="http://schemas.microsoft.com/office/powerpoint/2010/main" val="2548955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3200"/>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chemeClr val="tx2"/>
                </a:solidFill>
              </a:rPr>
              <a:t>Module 2 – Week 2</a:t>
            </a:r>
            <a:br>
              <a:rPr lang="en-US" sz="3600" b="1" dirty="0" smtClean="0">
                <a:solidFill>
                  <a:schemeClr val="tx2"/>
                </a:solidFill>
              </a:rPr>
            </a:br>
            <a:r>
              <a:rPr lang="en-US" sz="3600" b="1" dirty="0" smtClean="0">
                <a:solidFill>
                  <a:schemeClr val="tx2"/>
                </a:solidFill>
              </a:rPr>
              <a:t>Media Methods</a:t>
            </a:r>
            <a:endParaRPr lang="en-US" sz="3600" b="1" dirty="0">
              <a:solidFill>
                <a:schemeClr val="tx2"/>
              </a:solidFill>
            </a:endParaRPr>
          </a:p>
        </p:txBody>
      </p:sp>
    </p:spTree>
    <p:extLst>
      <p:ext uri="{BB962C8B-B14F-4D97-AF65-F5344CB8AC3E}">
        <p14:creationId xmlns:p14="http://schemas.microsoft.com/office/powerpoint/2010/main" val="390392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610600" cy="6553200"/>
          </a:xfrm>
        </p:spPr>
        <p:txBody>
          <a:bodyPr>
            <a:normAutofit fontScale="92500" lnSpcReduction="10000"/>
          </a:bodyPr>
          <a:lstStyle/>
          <a:p>
            <a:pPr marL="0" indent="0">
              <a:buNone/>
            </a:pPr>
            <a:r>
              <a:rPr lang="en-US" sz="2400" b="1" dirty="0" smtClean="0">
                <a:solidFill>
                  <a:schemeClr val="tx2"/>
                </a:solidFill>
              </a:rPr>
              <a:t>Module 2: Week 2</a:t>
            </a:r>
          </a:p>
          <a:p>
            <a:pPr marL="0" indent="0">
              <a:buNone/>
            </a:pPr>
            <a:endParaRPr lang="en-US" sz="900" b="1" dirty="0" smtClean="0">
              <a:solidFill>
                <a:schemeClr val="tx2"/>
              </a:solidFill>
            </a:endParaRPr>
          </a:p>
          <a:p>
            <a:r>
              <a:rPr lang="en-US" sz="1900" b="1" dirty="0" smtClean="0">
                <a:solidFill>
                  <a:schemeClr val="tx2"/>
                </a:solidFill>
              </a:rPr>
              <a:t>Course Objectives:</a:t>
            </a:r>
          </a:p>
          <a:p>
            <a:pPr lvl="1"/>
            <a:r>
              <a:rPr lang="en-US" sz="1700" dirty="0" smtClean="0">
                <a:solidFill>
                  <a:schemeClr val="tx2"/>
                </a:solidFill>
              </a:rPr>
              <a:t>Identify </a:t>
            </a:r>
            <a:r>
              <a:rPr lang="en-US" sz="1700" dirty="0">
                <a:solidFill>
                  <a:schemeClr val="tx2"/>
                </a:solidFill>
              </a:rPr>
              <a:t>the various media capabilities, limits and emerging trends to formulate sound media plans that reach intended consumer targets with minimal spending waste </a:t>
            </a:r>
          </a:p>
          <a:p>
            <a:pPr lvl="1"/>
            <a:r>
              <a:rPr lang="en-US" sz="1700" dirty="0" smtClean="0">
                <a:solidFill>
                  <a:schemeClr val="tx2"/>
                </a:solidFill>
              </a:rPr>
              <a:t>Demonstrate </a:t>
            </a:r>
            <a:r>
              <a:rPr lang="en-US" sz="1700" dirty="0">
                <a:solidFill>
                  <a:schemeClr val="tx2"/>
                </a:solidFill>
              </a:rPr>
              <a:t>the application of the key performance indicators of media and media vehicles in the development and execution of a media plan.</a:t>
            </a:r>
          </a:p>
          <a:p>
            <a:pPr lvl="1"/>
            <a:r>
              <a:rPr lang="en-US" sz="1700" dirty="0" smtClean="0">
                <a:solidFill>
                  <a:schemeClr val="tx2"/>
                </a:solidFill>
              </a:rPr>
              <a:t>Define </a:t>
            </a:r>
            <a:r>
              <a:rPr lang="en-US" sz="1700" dirty="0">
                <a:solidFill>
                  <a:schemeClr val="tx2"/>
                </a:solidFill>
              </a:rPr>
              <a:t>key media terminology and concepts.</a:t>
            </a:r>
          </a:p>
          <a:p>
            <a:pPr lvl="1"/>
            <a:r>
              <a:rPr lang="en-US" sz="1700" dirty="0" smtClean="0">
                <a:solidFill>
                  <a:schemeClr val="tx2"/>
                </a:solidFill>
              </a:rPr>
              <a:t>Explain </a:t>
            </a:r>
            <a:r>
              <a:rPr lang="en-US" sz="1700" dirty="0">
                <a:solidFill>
                  <a:schemeClr val="tx2"/>
                </a:solidFill>
              </a:rPr>
              <a:t>the techniques for audience measurement and how to apply them in the evaluation of media.</a:t>
            </a:r>
          </a:p>
          <a:p>
            <a:pPr lvl="1"/>
            <a:r>
              <a:rPr lang="en-US" sz="1700" dirty="0" smtClean="0">
                <a:solidFill>
                  <a:schemeClr val="tx2"/>
                </a:solidFill>
              </a:rPr>
              <a:t>Demonstrate </a:t>
            </a:r>
            <a:r>
              <a:rPr lang="en-US" sz="1700" dirty="0">
                <a:solidFill>
                  <a:schemeClr val="tx2"/>
                </a:solidFill>
              </a:rPr>
              <a:t>a keen understanding of the business of media and cutting edge media trends to be a valuable asset to any professional communications environment</a:t>
            </a:r>
            <a:r>
              <a:rPr lang="en-US" sz="1700" dirty="0" smtClean="0">
                <a:solidFill>
                  <a:schemeClr val="tx2"/>
                </a:solidFill>
              </a:rPr>
              <a:t>.</a:t>
            </a:r>
          </a:p>
          <a:p>
            <a:pPr lvl="1"/>
            <a:endParaRPr lang="en-US" sz="800" dirty="0">
              <a:solidFill>
                <a:schemeClr val="tx2"/>
              </a:solidFill>
            </a:endParaRPr>
          </a:p>
          <a:p>
            <a:r>
              <a:rPr lang="en-US" sz="1900" b="1" dirty="0" smtClean="0">
                <a:solidFill>
                  <a:schemeClr val="tx2"/>
                </a:solidFill>
              </a:rPr>
              <a:t>Module Objectives:</a:t>
            </a:r>
          </a:p>
          <a:p>
            <a:pPr lvl="1"/>
            <a:r>
              <a:rPr lang="en-US" sz="1700" dirty="0" smtClean="0">
                <a:solidFill>
                  <a:schemeClr val="tx2"/>
                </a:solidFill>
              </a:rPr>
              <a:t>To recognize specific media terminology as it relates to media audience measurements</a:t>
            </a:r>
          </a:p>
          <a:p>
            <a:pPr lvl="1"/>
            <a:r>
              <a:rPr lang="en-US" sz="1700" dirty="0" smtClean="0">
                <a:solidFill>
                  <a:schemeClr val="tx2"/>
                </a:solidFill>
              </a:rPr>
              <a:t>To understand the strengths and weaknesses of each medium</a:t>
            </a:r>
          </a:p>
          <a:p>
            <a:pPr lvl="1"/>
            <a:r>
              <a:rPr lang="en-US" sz="1700" dirty="0" smtClean="0">
                <a:solidFill>
                  <a:schemeClr val="tx2"/>
                </a:solidFill>
              </a:rPr>
              <a:t>To calculate ratings using impressions and universe </a:t>
            </a:r>
          </a:p>
          <a:p>
            <a:pPr lvl="1"/>
            <a:r>
              <a:rPr lang="en-US" sz="1700" dirty="0" smtClean="0">
                <a:solidFill>
                  <a:schemeClr val="tx2"/>
                </a:solidFill>
              </a:rPr>
              <a:t>To understand the importance of audience delivery in media inventory pricing</a:t>
            </a:r>
          </a:p>
          <a:p>
            <a:pPr lvl="1"/>
            <a:r>
              <a:rPr lang="en-US" sz="1700" dirty="0" smtClean="0">
                <a:solidFill>
                  <a:schemeClr val="tx2"/>
                </a:solidFill>
              </a:rPr>
              <a:t>To calculate and apply media and media vehicles cost efficiencies analysis using media math formulas</a:t>
            </a:r>
          </a:p>
          <a:p>
            <a:pPr lvl="1"/>
            <a:r>
              <a:rPr lang="en-US" sz="1700" dirty="0" smtClean="0">
                <a:solidFill>
                  <a:schemeClr val="tx2"/>
                </a:solidFill>
              </a:rPr>
              <a:t> To calculate reach and frequency and importance evaluating the efficiency of a campaign</a:t>
            </a:r>
          </a:p>
          <a:p>
            <a:pPr lvl="1"/>
            <a:r>
              <a:rPr lang="en-US" sz="1700" dirty="0" smtClean="0">
                <a:solidFill>
                  <a:schemeClr val="tx2"/>
                </a:solidFill>
              </a:rPr>
              <a:t>To calculate, understand and apply coverage and composition in the formulation of a media plan</a:t>
            </a:r>
          </a:p>
          <a:p>
            <a:pPr lvl="1"/>
            <a:r>
              <a:rPr lang="en-US" sz="1700" dirty="0" smtClean="0">
                <a:solidFill>
                  <a:schemeClr val="tx2"/>
                </a:solidFill>
              </a:rPr>
              <a:t>To understand the relationship and calculation of shares, ratings, HUTs, PUTs</a:t>
            </a:r>
          </a:p>
          <a:p>
            <a:pPr marL="457200" lvl="1" indent="0">
              <a:buNone/>
            </a:pPr>
            <a:r>
              <a:rPr lang="en-US" sz="1700" dirty="0" smtClean="0">
                <a:solidFill>
                  <a:schemeClr val="tx2"/>
                </a:solidFill>
              </a:rPr>
              <a:t>  </a:t>
            </a:r>
          </a:p>
          <a:p>
            <a:pPr lvl="1"/>
            <a:endParaRPr lang="en-US" sz="1600" dirty="0" smtClean="0">
              <a:solidFill>
                <a:schemeClr val="tx2"/>
              </a:solidFill>
            </a:endParaRPr>
          </a:p>
          <a:p>
            <a:endParaRPr lang="en-US" sz="1700" dirty="0" smtClean="0">
              <a:solidFill>
                <a:schemeClr val="tx2"/>
              </a:solidFill>
            </a:endParaRPr>
          </a:p>
        </p:txBody>
      </p:sp>
      <p:sp>
        <p:nvSpPr>
          <p:cNvPr id="6" name="Title 1"/>
          <p:cNvSpPr>
            <a:spLocks noGrp="1"/>
          </p:cNvSpPr>
          <p:nvPr>
            <p:ph type="title"/>
          </p:nvPr>
        </p:nvSpPr>
        <p:spPr>
          <a:xfrm>
            <a:off x="457200" y="-152400"/>
            <a:ext cx="8229600" cy="1143000"/>
          </a:xfrm>
        </p:spPr>
        <p:txBody>
          <a:bodyPr>
            <a:noAutofit/>
          </a:bodyPr>
          <a:lstStyle/>
          <a:p>
            <a:r>
              <a:rPr lang="en-US" sz="3600" b="1" dirty="0" smtClean="0">
                <a:solidFill>
                  <a:schemeClr val="tx2"/>
                </a:solidFill>
              </a:rPr>
              <a:t>Module 2 – Week 2: Media Methods</a:t>
            </a:r>
            <a:endParaRPr lang="en-US" sz="3600" b="1" dirty="0">
              <a:solidFill>
                <a:schemeClr val="tx2"/>
              </a:solidFill>
            </a:endParaRPr>
          </a:p>
        </p:txBody>
      </p:sp>
    </p:spTree>
    <p:extLst>
      <p:ext uri="{BB962C8B-B14F-4D97-AF65-F5344CB8AC3E}">
        <p14:creationId xmlns:p14="http://schemas.microsoft.com/office/powerpoint/2010/main" val="23509076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10002&quot;&gt;&lt;object type=&quot;3&quot; unique_id=&quot;10005&quot;&gt;&lt;property id=&quot;20148&quot; value=&quot;5&quot;/&gt;&lt;property id=&quot;20300&quot; value=&quot;Slide 1 - &amp;quot;Modules by Week&amp;quot;&quot;/&gt;&lt;property id=&quot;20307&quot; value=&quot;257&quot;/&gt;&lt;/object&gt;&lt;object type=&quot;3&quot; unique_id=&quot;10006&quot;&gt;&lt;property id=&quot;20148&quot; value=&quot;5&quot;/&gt;&lt;property id=&quot;20300&quot; value=&quot;Slide 2 - &amp;quot;Module One – Week One The World Of Media&amp;quot;&quot;/&gt;&lt;property id=&quot;20307&quot; value=&quot;258&quot;/&gt;&lt;/object&gt;&lt;object type=&quot;3&quot; unique_id=&quot;10007&quot;&gt;&lt;property id=&quot;20148&quot; value=&quot;5&quot;/&gt;&lt;property id=&quot;20300&quot; value=&quot;Slide 3 - &amp;quot;Module One – Week One w/o 8/25 The World Of Media&amp;quot;&quot;/&gt;&lt;property id=&quot;20307&quot; value=&quot;259&quot;/&gt;&lt;/object&gt;&lt;object type=&quot;3&quot; unique_id=&quot;10008&quot;&gt;&lt;property id=&quot;20148&quot; value=&quot;5&quot;/&gt;&lt;property id=&quot;20300&quot; value=&quot;Slide 5 - &amp;quot;Module Two – Week Two Media Methods&amp;quot;&quot;/&gt;&lt;property id=&quot;20307&quot; value=&quot;261&quot;/&gt;&lt;/object&gt;&lt;object type=&quot;3&quot; unique_id=&quot;10009&quot;&gt;&lt;property id=&quot;20148&quot; value=&quot;5&quot;/&gt;&lt;property id=&quot;20300&quot; value=&quot;Slide 6 - &amp;quot;Module Two – Week Two Media Methods&amp;quot;&quot;/&gt;&lt;property id=&quot;20307&quot; value=&quot;260&quot;/&gt;&lt;/object&gt;&lt;object type=&quot;3&quot; unique_id=&quot;10010&quot;&gt;&lt;property id=&quot;20148&quot; value=&quot;5&quot;/&gt;&lt;property id=&quot;20300&quot; value=&quot;Slide 7 - &amp;quot;Module Three – Week Three Media Methods&amp;quot;&quot;/&gt;&lt;property id=&quot;20307&quot; value=&quot;263&quot;/&gt;&lt;/object&gt;&lt;object type=&quot;3&quot; unique_id=&quot;10011&quot;&gt;&lt;property id=&quot;20148&quot; value=&quot;5&quot;/&gt;&lt;property id=&quot;20300&quot; value=&quot;Slide 8 - &amp;quot;Module Three – Week Three Media Methods&amp;quot;&quot;/&gt;&lt;property id=&quot;20307&quot; value=&quot;262&quot;/&gt;&lt;/object&gt;&lt;object type=&quot;3&quot; unique_id=&quot;10012&quot;&gt;&lt;property id=&quot;20148&quot; value=&quot;5&quot;/&gt;&lt;property id=&quot;20300&quot; value=&quot;Slide 9 - &amp;quot;Module Four – Week Four Media Methods&amp;quot;&quot;/&gt;&lt;property id=&quot;20307&quot; value=&quot;264&quot;/&gt;&lt;/object&gt;&lt;object type=&quot;3&quot; unique_id=&quot;10013&quot;&gt;&lt;property id=&quot;20148&quot; value=&quot;5&quot;/&gt;&lt;property id=&quot;20300&quot; value=&quot;Slide 10 - &amp;quot;Module Four – Week Four Media Methods&amp;quot;&quot;/&gt;&lt;property id=&quot;20307&quot; value=&quot;265&quot;/&gt;&lt;/object&gt;&lt;object type=&quot;3&quot; unique_id=&quot;10014&quot;&gt;&lt;property id=&quot;20148&quot; value=&quot;5&quot;/&gt;&lt;property id=&quot;20300&quot; value=&quot;Slide 11 - &amp;quot;Module Five – Week Five Local and Niche Media Markets&amp;quot;&quot;/&gt;&lt;property id=&quot;20307&quot; value=&quot;267&quot;/&gt;&lt;/object&gt;&lt;object type=&quot;3&quot; unique_id=&quot;10015&quot;&gt;&lt;property id=&quot;20148&quot; value=&quot;5&quot;/&gt;&lt;property id=&quot;20300&quot; value=&quot;Slide 12 - &amp;quot;Module Five – Week Five Local and Niche Media Markets&amp;quot;&quot;/&gt;&lt;property id=&quot;20307&quot; value=&quot;266&quot;/&gt;&lt;/object&gt;&lt;object type=&quot;3&quot; unique_id=&quot;10016&quot;&gt;&lt;property id=&quot;20148&quot; value=&quot;5&quot;/&gt;&lt;property id=&quot;20300&quot; value=&quot;Slide 13 - &amp;quot;Module Six – Week Six Interactive and Web Media Planning&amp;quot;&quot;/&gt;&lt;property id=&quot;20307&quot; value=&quot;268&quot;/&gt;&lt;/object&gt;&lt;object type=&quot;3&quot; unique_id=&quot;10017&quot;&gt;&lt;property id=&quot;20148&quot; value=&quot;5&quot;/&gt;&lt;property id=&quot;20300&quot; value=&quot;Slide 14 - &amp;quot;Module Six – Week Six Interactive and Web Media Planning&amp;quot;&quot;/&gt;&lt;property id=&quot;20307&quot; value=&quot;269&quot;/&gt;&lt;/object&gt;&lt;object type=&quot;3&quot; unique_id=&quot;10018&quot;&gt;&lt;property id=&quot;20148&quot; value=&quot;5&quot;/&gt;&lt;property id=&quot;20300&quot; value=&quot;Slide 15 - &amp;quot;Module Seven – Week Seven Interactive and Web Media Planning&amp;quot;&quot;/&gt;&lt;property id=&quot;20307&quot; value=&quot;270&quot;/&gt;&lt;/object&gt;&lt;object type=&quot;3&quot; unique_id=&quot;10019&quot;&gt;&lt;property id=&quot;20148&quot; value=&quot;5&quot;/&gt;&lt;property id=&quot;20300&quot; value=&quot;Slide 16 - &amp;quot;Module Seven – Week Seven Interactive and Web Media Planning&amp;quot;&quot;/&gt;&lt;property id=&quot;20307&quot; value=&quot;271&quot;/&gt;&lt;/object&gt;&lt;object type=&quot;3&quot; unique_id=&quot;10020&quot;&gt;&lt;property id=&quot;20148&quot; value=&quot;5&quot;/&gt;&lt;property id=&quot;20300&quot; value=&quot;Slide 17 - &amp;quot;Module Eight – Week Eight Media Applications in IMC&amp;quot;&quot;/&gt;&lt;property id=&quot;20307&quot; value=&quot;272&quot;/&gt;&lt;/object&gt;&lt;object type=&quot;3&quot; unique_id=&quot;10021&quot;&gt;&lt;property id=&quot;20148&quot; value=&quot;5&quot;/&gt;&lt;property id=&quot;20300&quot; value=&quot;Slide 18 - &amp;quot;Module Eight – Week Eight Media Applications in IMC&amp;quot;&quot;/&gt;&lt;property id=&quot;20307&quot; value=&quot;273&quot;/&gt;&lt;/object&gt;&lt;object type=&quot;3&quot; unique_id=&quot;10360&quot;&gt;&lt;property id=&quot;20148&quot; value=&quot;5&quot;/&gt;&lt;property id=&quot;20300&quot; value=&quot;Slide 4 - &amp;quot;Module One – Week One w/o 8/25 TO-DO&amp;quot;&quot;/&gt;&lt;property id=&quot;20307&quot; value=&quot;275&quot;/&gt;&lt;/object&gt;&lt;/object&gt;&lt;object type=&quot;8&quot; unique_id=&quot;1004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15359</TotalTime>
  <Words>5292</Words>
  <Application>Microsoft Office PowerPoint</Application>
  <PresentationFormat>On-screen Show (4:3)</PresentationFormat>
  <Paragraphs>616</Paragraphs>
  <Slides>38</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Wingdings</vt:lpstr>
      <vt:lpstr>Office Theme</vt:lpstr>
      <vt:lpstr>PowerPoint Presentation</vt:lpstr>
      <vt:lpstr>Course Structure</vt:lpstr>
      <vt:lpstr>Course Structure: At-a-Glance</vt:lpstr>
      <vt:lpstr>PowerPoint Presentation</vt:lpstr>
      <vt:lpstr>Module 1 – Week 1: The World Of Media</vt:lpstr>
      <vt:lpstr>Module 1: To-Do List w/o  8/24 - 8/30</vt:lpstr>
      <vt:lpstr>Module 1: To-Do List w/o  8/24 - 8/30</vt:lpstr>
      <vt:lpstr>PowerPoint Presentation</vt:lpstr>
      <vt:lpstr>Module 2 – Week 2: Media Methods</vt:lpstr>
      <vt:lpstr>Module 2: To-Do List w/o 8/31 – 9/6</vt:lpstr>
      <vt:lpstr>Module 2: To-Do List w/o 8/31 – 9/6</vt:lpstr>
      <vt:lpstr>PowerPoint Presentation</vt:lpstr>
      <vt:lpstr>Module 3 – Week 3: Modern Media Planning</vt:lpstr>
      <vt:lpstr>Module 3: To-Do List w/o  9/7 – 9/13</vt:lpstr>
      <vt:lpstr>Module 3: To-Do List w/o  9/7 – 9/13</vt:lpstr>
      <vt:lpstr>PowerPoint Presentation</vt:lpstr>
      <vt:lpstr>Module 4 – Week 4: Modern Media Planning</vt:lpstr>
      <vt:lpstr>Module 4: To-Do List w/o  9/14 – 9/20</vt:lpstr>
      <vt:lpstr>Module 4: To-Do List w/o  9/14 – 9/20</vt:lpstr>
      <vt:lpstr>PowerPoint Presentation</vt:lpstr>
      <vt:lpstr>Module 5 – Week 5       Local and Niche Media Planning, Print and Other Media of IMC</vt:lpstr>
      <vt:lpstr>Module 5: To-Do List w/o  9/21 – 9/27</vt:lpstr>
      <vt:lpstr>Module 5: To-Do List w/o  9/21 – 9/27</vt:lpstr>
      <vt:lpstr>Module 5: To-Do List w/o  9/21 – 9/27</vt:lpstr>
      <vt:lpstr>PowerPoint Presentation</vt:lpstr>
      <vt:lpstr>Module 6 – Week 6                            The Business of Interactive Media: The Web, Content Strategy, Search Engine Optimization, Search Engine Marketing  </vt:lpstr>
      <vt:lpstr>Module 6: To-Do List w/o 9/28 – 10/4</vt:lpstr>
      <vt:lpstr>Module 6: To-Do List w/o 9/28 – 10/4</vt:lpstr>
      <vt:lpstr>PowerPoint Presentation</vt:lpstr>
      <vt:lpstr>Module 7 – Week 7                                                       The Business of Mobile, Social Media, Email Marketing, Judging Effectiveness, The Media Plan and Media Plan examples and Media Planning / Buying / Selling for Latin America </vt:lpstr>
      <vt:lpstr>Module 7: To-Do List 10/5-10/11</vt:lpstr>
      <vt:lpstr>Module 7: To-Do List 10/5-10/11</vt:lpstr>
      <vt:lpstr>Module 7: To-Do List 10/5-10/11</vt:lpstr>
      <vt:lpstr>PowerPoint Presentation</vt:lpstr>
      <vt:lpstr>Module 8 – Week 8                                            Exam #3 Happens this week. Catch up with all Modules. No new course material.</vt:lpstr>
      <vt:lpstr>Module 8: To-Do List 10/12-10/18</vt:lpstr>
      <vt:lpstr>Module 8: To-Do List 10/12-10/18</vt:lpstr>
      <vt:lpstr>Module 8: To-Do List 10/12-10/18</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MMC 6416 Media Planning Online Course</dc:title>
  <dc:creator>user</dc:creator>
  <cp:lastModifiedBy>Grizelle De Los Reyes</cp:lastModifiedBy>
  <cp:revision>170</cp:revision>
  <dcterms:created xsi:type="dcterms:W3CDTF">2014-06-30T19:11:30Z</dcterms:created>
  <dcterms:modified xsi:type="dcterms:W3CDTF">2015-08-25T16:48:45Z</dcterms:modified>
</cp:coreProperties>
</file>